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9" r:id="rId3"/>
    <p:sldId id="260" r:id="rId4"/>
    <p:sldId id="261" r:id="rId5"/>
    <p:sldId id="270" r:id="rId6"/>
    <p:sldId id="283" r:id="rId7"/>
    <p:sldId id="262" r:id="rId8"/>
    <p:sldId id="271" r:id="rId9"/>
    <p:sldId id="287" r:id="rId10"/>
    <p:sldId id="263" r:id="rId11"/>
    <p:sldId id="267" r:id="rId12"/>
    <p:sldId id="268" r:id="rId13"/>
    <p:sldId id="272" r:id="rId14"/>
    <p:sldId id="264" r:id="rId15"/>
    <p:sldId id="277" r:id="rId16"/>
    <p:sldId id="284" r:id="rId17"/>
    <p:sldId id="286" r:id="rId18"/>
    <p:sldId id="278" r:id="rId19"/>
    <p:sldId id="280" r:id="rId20"/>
    <p:sldId id="281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71" autoAdjust="0"/>
    <p:restoredTop sz="94660"/>
  </p:normalViewPr>
  <p:slideViewPr>
    <p:cSldViewPr>
      <p:cViewPr varScale="1">
        <p:scale>
          <a:sx n="83" d="100"/>
          <a:sy n="83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D8-71D5-4824-94BF-AC81C067AA9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3701-8C5D-4B11-A190-BB964353C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1845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D8-71D5-4824-94BF-AC81C067AA9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3701-8C5D-4B11-A190-BB964353C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2042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D8-71D5-4824-94BF-AC81C067AA9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3701-8C5D-4B11-A190-BB964353C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591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D8-71D5-4824-94BF-AC81C067AA9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3701-8C5D-4B11-A190-BB964353C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7224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D8-71D5-4824-94BF-AC81C067AA9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3701-8C5D-4B11-A190-BB964353C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6329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D8-71D5-4824-94BF-AC81C067AA9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3701-8C5D-4B11-A190-BB964353C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0033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D8-71D5-4824-94BF-AC81C067AA9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3701-8C5D-4B11-A190-BB964353C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3173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D8-71D5-4824-94BF-AC81C067AA9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3701-8C5D-4B11-A190-BB964353C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140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D8-71D5-4824-94BF-AC81C067AA9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3701-8C5D-4B11-A190-BB964353C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7938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D8-71D5-4824-94BF-AC81C067AA9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3701-8C5D-4B11-A190-BB964353C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5085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B2D8-71D5-4824-94BF-AC81C067AA9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3701-8C5D-4B11-A190-BB964353C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3498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8B2D8-71D5-4824-94BF-AC81C067AA97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93701-8C5D-4B11-A190-BB964353C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95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7772400" cy="1829761"/>
          </a:xfrm>
        </p:spPr>
        <p:txBody>
          <a:bodyPr>
            <a:noAutofit/>
          </a:bodyPr>
          <a:lstStyle/>
          <a:p>
            <a:pPr algn="ctr"/>
            <a:r>
              <a:rPr lang="sr-Latn-R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genetska oštećenja ploda</a:t>
            </a:r>
            <a:br>
              <a:rPr lang="sr-Latn-R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H</a:t>
            </a:r>
            <a:r>
              <a:rPr lang="sr-Latn-RS" sz="2400" dirty="0" smtClean="0">
                <a:solidFill>
                  <a:srgbClr val="FF0000"/>
                </a:solidFill>
              </a:rPr>
              <a:t>emijske supstance kao teratogeni </a:t>
            </a:r>
            <a:br>
              <a:rPr lang="sr-Latn-RS" sz="2400" dirty="0" smtClean="0">
                <a:solidFill>
                  <a:srgbClr val="FF0000"/>
                </a:solidFill>
              </a:rPr>
            </a:br>
            <a:r>
              <a:rPr lang="sr-Latn-RS" sz="2400" dirty="0" smtClean="0">
                <a:solidFill>
                  <a:srgbClr val="FF0000"/>
                </a:solidFill>
              </a:rPr>
              <a:t>– lekovi, alkohol, narkotici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429000" y="3247953"/>
            <a:ext cx="2619048" cy="174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0" y="2304871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sr-Latn-RS" dirty="0" smtClean="0"/>
              <a:t> </a:t>
            </a:r>
            <a:r>
              <a:rPr lang="en-US" dirty="0" err="1" smtClean="0"/>
              <a:t>talidomid</a:t>
            </a:r>
            <a:r>
              <a:rPr lang="en-US" dirty="0" smtClean="0"/>
              <a:t> • </a:t>
            </a:r>
            <a:r>
              <a:rPr lang="en-US" dirty="0" err="1" smtClean="0"/>
              <a:t>varfarin</a:t>
            </a:r>
            <a:r>
              <a:rPr lang="en-US" dirty="0" smtClean="0"/>
              <a:t> • </a:t>
            </a:r>
            <a:r>
              <a:rPr lang="en-US" dirty="0" err="1" smtClean="0"/>
              <a:t>penicilamin</a:t>
            </a:r>
            <a:endParaRPr lang="sr-Latn-RS" dirty="0" smtClean="0"/>
          </a:p>
          <a:p>
            <a:r>
              <a:rPr lang="en-US" dirty="0" smtClean="0"/>
              <a:t> • </a:t>
            </a:r>
            <a:r>
              <a:rPr lang="en-US" dirty="0" err="1" smtClean="0"/>
              <a:t>fenitoin</a:t>
            </a:r>
            <a:r>
              <a:rPr lang="en-US" dirty="0" smtClean="0"/>
              <a:t> • </a:t>
            </a:r>
            <a:r>
              <a:rPr lang="en-US" dirty="0" err="1" smtClean="0"/>
              <a:t>valproat</a:t>
            </a:r>
            <a:r>
              <a:rPr lang="en-US" dirty="0" smtClean="0"/>
              <a:t> • </a:t>
            </a:r>
            <a:r>
              <a:rPr lang="en-US" dirty="0" err="1" smtClean="0"/>
              <a:t>citostatici</a:t>
            </a:r>
            <a:endParaRPr lang="sr-Latn-RS" dirty="0" smtClean="0"/>
          </a:p>
          <a:p>
            <a:r>
              <a:rPr lang="en-US" dirty="0" smtClean="0"/>
              <a:t> • </a:t>
            </a:r>
            <a:r>
              <a:rPr lang="en-US" dirty="0" err="1" smtClean="0"/>
              <a:t>retinoidi</a:t>
            </a:r>
            <a:r>
              <a:rPr lang="en-US" dirty="0" smtClean="0"/>
              <a:t> • ACE </a:t>
            </a:r>
            <a:r>
              <a:rPr lang="en-US" dirty="0" err="1" smtClean="0"/>
              <a:t>inhibitori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sr-Latn-RS" dirty="0" smtClean="0"/>
              <a:t> </a:t>
            </a:r>
            <a:r>
              <a:rPr lang="en-US" dirty="0" smtClean="0"/>
              <a:t>• </a:t>
            </a:r>
            <a:r>
              <a:rPr lang="en-US" dirty="0" err="1" smtClean="0"/>
              <a:t>litij</a:t>
            </a:r>
            <a:r>
              <a:rPr lang="sr-Latn-RS" dirty="0" smtClean="0"/>
              <a:t>um...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096962"/>
          </a:xfrm>
        </p:spPr>
        <p:txBody>
          <a:bodyPr>
            <a:normAutofit fontScale="90000"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>T</a:t>
            </a:r>
            <a:r>
              <a:rPr lang="sr-Latn-RS" sz="2400" b="1" dirty="0" smtClean="0">
                <a:solidFill>
                  <a:schemeClr val="tx1"/>
                </a:solidFill>
              </a:rPr>
              <a:t>alidomidska embriopatija </a:t>
            </a:r>
            <a:br>
              <a:rPr lang="sr-Latn-RS" sz="2400" b="1" dirty="0" smtClean="0">
                <a:solidFill>
                  <a:schemeClr val="tx1"/>
                </a:solidFill>
              </a:rPr>
            </a:br>
            <a:r>
              <a:rPr lang="sr-Latn-RS" sz="2400" b="1" dirty="0" smtClean="0">
                <a:solidFill>
                  <a:schemeClr val="tx1"/>
                </a:solidFill>
              </a:rPr>
              <a:t/>
            </a:r>
            <a:br>
              <a:rPr lang="sr-Latn-RS" sz="2400" b="1" dirty="0" smtClean="0">
                <a:solidFill>
                  <a:schemeClr val="tx1"/>
                </a:solidFill>
              </a:rPr>
            </a:br>
            <a:r>
              <a:rPr lang="sr-Latn-RS" sz="2000" b="0" dirty="0" smtClean="0">
                <a:solidFill>
                  <a:schemeClr val="tx1"/>
                </a:solidFill>
                <a:effectLst/>
              </a:rPr>
              <a:t/>
            </a:r>
            <a:br>
              <a:rPr lang="sr-Latn-RS" sz="2000" b="0" dirty="0" smtClean="0">
                <a:solidFill>
                  <a:schemeClr val="tx1"/>
                </a:solidFill>
                <a:effectLst/>
              </a:rPr>
            </a:b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828800"/>
            <a:ext cx="3790476" cy="285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14300" y="1828800"/>
            <a:ext cx="4648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RS" dirty="0" smtClean="0"/>
              <a:t>1956</a:t>
            </a:r>
            <a:r>
              <a:rPr lang="sr-Latn-RS" dirty="0" smtClean="0"/>
              <a:t>. Talidomid je uveden kao lek protiv gripa (i sedativ) u </a:t>
            </a:r>
            <a:r>
              <a:rPr lang="sr-Latn-RS" dirty="0" smtClean="0"/>
              <a:t>Americi.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sr-Latn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RS" dirty="0"/>
              <a:t>P</a:t>
            </a:r>
            <a:r>
              <a:rPr lang="sr-Latn-RS" dirty="0" smtClean="0"/>
              <a:t>osle </a:t>
            </a:r>
            <a:r>
              <a:rPr lang="sr-Latn-RS" dirty="0" smtClean="0"/>
              <a:t>dve godine je povučen sa tržišta, ali je do tada broj dece  koji je bio rođen sa teškim anomalijama iznosio</a:t>
            </a:r>
            <a:r>
              <a:rPr lang="en-US" dirty="0" smtClean="0"/>
              <a:t> </a:t>
            </a:r>
            <a:r>
              <a:rPr lang="en-US" dirty="0" err="1" smtClean="0"/>
              <a:t>oko</a:t>
            </a:r>
            <a:r>
              <a:rPr lang="sr-Latn-RS" dirty="0" smtClean="0"/>
              <a:t> 10.000.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sr-Latn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RS" dirty="0"/>
              <a:t>T</a:t>
            </a:r>
            <a:r>
              <a:rPr lang="sr-Latn-RS" dirty="0" smtClean="0"/>
              <a:t>alidomid </a:t>
            </a:r>
            <a:r>
              <a:rPr lang="sr-Latn-RS" dirty="0" smtClean="0"/>
              <a:t>je bio izrazito teratogen u periodu embriogeneze, a posebno je bio kritičan period za razvoj </a:t>
            </a:r>
            <a:r>
              <a:rPr lang="sr-Latn-RS" dirty="0" smtClean="0"/>
              <a:t>ekstremiteta - fokomelije</a:t>
            </a:r>
            <a:r>
              <a:rPr lang="sr-Latn-RS" dirty="0" smtClean="0"/>
              <a:t>.</a:t>
            </a:r>
            <a:br>
              <a:rPr lang="sr-Latn-RS" dirty="0" smtClean="0"/>
            </a:br>
            <a:endParaRPr lang="en-US" dirty="0"/>
          </a:p>
        </p:txBody>
      </p:sp>
      <p:pic>
        <p:nvPicPr>
          <p:cNvPr id="2050" name="Picture 2" descr="C:\Users\Korisnik\Downloads\fokomel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90900" y="4726888"/>
            <a:ext cx="1371600" cy="1905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4762500" y="6262556"/>
            <a:ext cx="1436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dirty="0" smtClean="0"/>
              <a:t>fokomelija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06128" y="4783455"/>
            <a:ext cx="8659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RS" dirty="0" smtClean="0"/>
              <a:t>amelija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r>
              <a:rPr lang="sr-Latn-RS" sz="2400" b="1" dirty="0" smtClean="0">
                <a:solidFill>
                  <a:schemeClr val="tx1"/>
                </a:solidFill>
              </a:rPr>
              <a:t>lkoholni fetalni sindrom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457700" y="2438400"/>
            <a:ext cx="3019276" cy="201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44033" y="1676400"/>
            <a:ext cx="86106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RS" dirty="0" smtClean="0"/>
              <a:t> </a:t>
            </a:r>
            <a:r>
              <a:rPr lang="en-US" sz="2000" dirty="0" err="1" smtClean="0"/>
              <a:t>Fetalni</a:t>
            </a:r>
            <a:r>
              <a:rPr lang="en-US" sz="2000" dirty="0" smtClean="0"/>
              <a:t> </a:t>
            </a:r>
            <a:r>
              <a:rPr lang="en-US" sz="2000" dirty="0" err="1" smtClean="0"/>
              <a:t>alkoholni</a:t>
            </a:r>
            <a:r>
              <a:rPr lang="en-US" sz="2000" dirty="0" smtClean="0"/>
              <a:t> </a:t>
            </a:r>
            <a:r>
              <a:rPr lang="en-US" sz="2000" dirty="0" err="1" smtClean="0"/>
              <a:t>sindrom</a:t>
            </a:r>
            <a:r>
              <a:rPr lang="en-US" sz="2000" dirty="0" smtClean="0"/>
              <a:t> je </a:t>
            </a:r>
            <a:r>
              <a:rPr lang="en-US" sz="2000" dirty="0" err="1" smtClean="0"/>
              <a:t>verovatno</a:t>
            </a:r>
            <a:r>
              <a:rPr lang="en-US" sz="2000" dirty="0" smtClean="0"/>
              <a:t> </a:t>
            </a:r>
            <a:r>
              <a:rPr lang="en-US" sz="2000" dirty="0" err="1" smtClean="0"/>
              <a:t>najučestaliji</a:t>
            </a:r>
            <a:r>
              <a:rPr lang="en-US" sz="2000" dirty="0" smtClean="0"/>
              <a:t> </a:t>
            </a:r>
            <a:r>
              <a:rPr lang="en-US" sz="2000" dirty="0" err="1" smtClean="0"/>
              <a:t>teratogeni</a:t>
            </a:r>
            <a:r>
              <a:rPr lang="en-US" sz="2000" dirty="0" smtClean="0"/>
              <a:t> </a:t>
            </a:r>
            <a:r>
              <a:rPr lang="en-US" sz="2000" dirty="0" err="1" smtClean="0"/>
              <a:t>sindrom</a:t>
            </a:r>
            <a:r>
              <a:rPr lang="en-US" sz="2000" dirty="0" smtClean="0"/>
              <a:t>.</a:t>
            </a:r>
            <a:endParaRPr lang="sr-Latn-R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sr-Latn-RS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RS" sz="2000" dirty="0" smtClean="0"/>
              <a:t> </a:t>
            </a:r>
            <a:r>
              <a:rPr lang="en-US" sz="2000" dirty="0" err="1" smtClean="0"/>
              <a:t>Incidencija</a:t>
            </a:r>
            <a:r>
              <a:rPr lang="en-US" sz="2000" dirty="0" smtClean="0"/>
              <a:t> je 3 - 5 :1000 </a:t>
            </a:r>
            <a:r>
              <a:rPr lang="en-US" sz="2000" dirty="0" err="1" smtClean="0"/>
              <a:t>dece</a:t>
            </a:r>
            <a:r>
              <a:rPr lang="en-US" sz="2000" dirty="0" smtClean="0"/>
              <a:t>. </a:t>
            </a:r>
            <a:endParaRPr lang="sr-Latn-RS" sz="2000" dirty="0" smtClean="0"/>
          </a:p>
          <a:p>
            <a:endParaRPr lang="sr-Latn-RS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153400" cy="60198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2000" dirty="0" err="1" smtClean="0"/>
              <a:t>Preterano</a:t>
            </a:r>
            <a:r>
              <a:rPr lang="en-US" sz="2000" dirty="0" smtClean="0"/>
              <a:t> </a:t>
            </a:r>
            <a:r>
              <a:rPr lang="en-US" sz="2000" dirty="0" err="1" smtClean="0"/>
              <a:t>konzumiranje</a:t>
            </a:r>
            <a:r>
              <a:rPr lang="en-US" sz="2000" dirty="0" smtClean="0"/>
              <a:t> </a:t>
            </a:r>
            <a:r>
              <a:rPr lang="en-US" sz="2000" dirty="0" err="1" smtClean="0"/>
              <a:t>alkohola</a:t>
            </a:r>
            <a:r>
              <a:rPr lang="en-US" sz="2000" dirty="0" smtClean="0"/>
              <a:t> u </a:t>
            </a:r>
            <a:r>
              <a:rPr lang="en-US" sz="2000" dirty="0" err="1" smtClean="0"/>
              <a:t>trudno</a:t>
            </a:r>
            <a:r>
              <a:rPr lang="sr-Latn-RS" sz="2000" dirty="0" smtClean="0"/>
              <a:t>ć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dovodi</a:t>
            </a:r>
            <a:r>
              <a:rPr lang="en-US" sz="2000" dirty="0" smtClean="0"/>
              <a:t> do intrauterine </a:t>
            </a:r>
            <a:r>
              <a:rPr lang="en-US" sz="2000" dirty="0" err="1" smtClean="0"/>
              <a:t>smrti</a:t>
            </a:r>
            <a:r>
              <a:rPr lang="en-US" sz="2000" dirty="0" smtClean="0"/>
              <a:t> </a:t>
            </a:r>
            <a:r>
              <a:rPr lang="en-US" sz="2000" dirty="0" err="1" smtClean="0"/>
              <a:t>ploda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poba</a:t>
            </a:r>
            <a:r>
              <a:rPr lang="sr-Latn-RS" sz="2000" dirty="0" smtClean="0"/>
              <a:t>č</a:t>
            </a:r>
            <a:r>
              <a:rPr lang="en-US" sz="2000" dirty="0" err="1" smtClean="0"/>
              <a:t>aja</a:t>
            </a:r>
            <a:r>
              <a:rPr lang="en-US" sz="2000" dirty="0" smtClean="0"/>
              <a:t>, </a:t>
            </a:r>
            <a:r>
              <a:rPr lang="en-US" sz="2000" dirty="0" err="1" smtClean="0"/>
              <a:t>mrtvorodjenosti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</a:t>
            </a:r>
            <a:r>
              <a:rPr lang="en-US" sz="2000" dirty="0" err="1" smtClean="0"/>
              <a:t>ra</a:t>
            </a:r>
            <a:r>
              <a:rPr lang="sr-Latn-RS" sz="2000" dirty="0" smtClean="0"/>
              <a:t>đ</a:t>
            </a:r>
            <a:r>
              <a:rPr lang="en-US" sz="2000" dirty="0" smtClean="0"/>
              <a:t>anja </a:t>
            </a:r>
            <a:r>
              <a:rPr lang="en-US" sz="2000" dirty="0" err="1" smtClean="0"/>
              <a:t>deteta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kongenitalnim</a:t>
            </a:r>
            <a:r>
              <a:rPr lang="en-US" sz="2000" dirty="0" smtClean="0"/>
              <a:t> </a:t>
            </a:r>
            <a:r>
              <a:rPr lang="en-US" sz="2000" dirty="0" err="1" smtClean="0"/>
              <a:t>anomalijama</a:t>
            </a:r>
            <a:r>
              <a:rPr lang="en-US" sz="2000" dirty="0" smtClean="0"/>
              <a:t> (u 50% </a:t>
            </a:r>
            <a:r>
              <a:rPr lang="en-US" sz="2000" dirty="0" err="1" smtClean="0"/>
              <a:t>slu</a:t>
            </a:r>
            <a:r>
              <a:rPr lang="sr-Latn-RS" sz="2000" dirty="0" smtClean="0"/>
              <a:t>č</a:t>
            </a:r>
            <a:r>
              <a:rPr lang="en-US" sz="2000" dirty="0" err="1" smtClean="0"/>
              <a:t>ajeva</a:t>
            </a:r>
            <a:r>
              <a:rPr lang="en-US" sz="2000" dirty="0" smtClean="0"/>
              <a:t>)</a:t>
            </a:r>
            <a:r>
              <a:rPr lang="sr-Latn-RS" sz="2000" dirty="0" smtClean="0"/>
              <a:t>.</a:t>
            </a:r>
          </a:p>
          <a:p>
            <a:pPr algn="just">
              <a:lnSpc>
                <a:spcPct val="120000"/>
              </a:lnSpc>
              <a:buNone/>
            </a:pPr>
            <a:endParaRPr lang="en-US" sz="2000" dirty="0" smtClean="0"/>
          </a:p>
          <a:p>
            <a:pPr algn="just">
              <a:lnSpc>
                <a:spcPct val="120000"/>
              </a:lnSpc>
            </a:pPr>
            <a:r>
              <a:rPr lang="en-US" sz="2000" dirty="0" smtClean="0"/>
              <a:t>Te</a:t>
            </a:r>
            <a:r>
              <a:rPr lang="sr-Latn-RS" sz="2000" dirty="0" smtClean="0"/>
              <a:t>ž</a:t>
            </a:r>
            <a:r>
              <a:rPr lang="en-US" sz="2000" dirty="0" err="1" smtClean="0"/>
              <a:t>ina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u</a:t>
            </a:r>
            <a:r>
              <a:rPr lang="sr-Latn-RS" sz="2000" dirty="0" smtClean="0"/>
              <a:t>č</a:t>
            </a:r>
            <a:r>
              <a:rPr lang="en-US" sz="2000" dirty="0" err="1" smtClean="0"/>
              <a:t>estalost</a:t>
            </a:r>
            <a:r>
              <a:rPr lang="en-US" sz="2000" dirty="0" smtClean="0"/>
              <a:t> </a:t>
            </a:r>
            <a:r>
              <a:rPr lang="en-US" sz="2000" dirty="0" err="1" smtClean="0"/>
              <a:t>anomalija</a:t>
            </a:r>
            <a:r>
              <a:rPr lang="en-US" sz="2000" dirty="0" smtClean="0"/>
              <a:t> </a:t>
            </a:r>
            <a:r>
              <a:rPr lang="en-US" sz="2000" dirty="0" err="1" smtClean="0"/>
              <a:t>ploda</a:t>
            </a:r>
            <a:r>
              <a:rPr lang="en-US" sz="2000" dirty="0" smtClean="0"/>
              <a:t> </a:t>
            </a:r>
            <a:r>
              <a:rPr lang="en-US" sz="2000" dirty="0" err="1" smtClean="0"/>
              <a:t>zavisi</a:t>
            </a:r>
            <a:r>
              <a:rPr lang="en-US" sz="2000" dirty="0" smtClean="0"/>
              <a:t> </a:t>
            </a:r>
            <a:r>
              <a:rPr lang="en-US" sz="2000" dirty="0" err="1" smtClean="0"/>
              <a:t>od</a:t>
            </a:r>
            <a:r>
              <a:rPr lang="en-US" sz="2000" dirty="0" smtClean="0"/>
              <a:t> </a:t>
            </a:r>
            <a:r>
              <a:rPr lang="en-US" sz="2000" dirty="0" err="1" smtClean="0"/>
              <a:t>vrste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koli</a:t>
            </a:r>
            <a:r>
              <a:rPr lang="sr-Latn-RS" sz="2000" dirty="0" smtClean="0"/>
              <a:t>č</a:t>
            </a:r>
            <a:r>
              <a:rPr lang="en-US" sz="2000" dirty="0" err="1" smtClean="0"/>
              <a:t>ine</a:t>
            </a:r>
            <a:r>
              <a:rPr lang="en-US" sz="2000" dirty="0" smtClean="0"/>
              <a:t> </a:t>
            </a:r>
            <a:r>
              <a:rPr lang="en-US" sz="2000" dirty="0" err="1" smtClean="0"/>
              <a:t>alkohola</a:t>
            </a:r>
            <a:r>
              <a:rPr lang="sr-Latn-RS" sz="2000" dirty="0" smtClean="0"/>
              <a:t> koje majka </a:t>
            </a:r>
            <a:r>
              <a:rPr lang="en-US" sz="2000" dirty="0" err="1" smtClean="0"/>
              <a:t>konzumira</a:t>
            </a:r>
            <a:r>
              <a:rPr lang="sr-Latn-RS" sz="2000" dirty="0" smtClean="0"/>
              <a:t>.</a:t>
            </a:r>
            <a:endParaRPr lang="en-US" sz="2000" dirty="0" smtClean="0"/>
          </a:p>
          <a:p>
            <a:pPr algn="just">
              <a:lnSpc>
                <a:spcPct val="120000"/>
              </a:lnSpc>
            </a:pPr>
            <a:endParaRPr lang="en-US" sz="2000" dirty="0" smtClean="0"/>
          </a:p>
          <a:p>
            <a:pPr algn="just">
              <a:lnSpc>
                <a:spcPct val="120000"/>
              </a:lnSpc>
            </a:pPr>
            <a:r>
              <a:rPr lang="en-US" sz="2000" u="sng" dirty="0" smtClean="0">
                <a:solidFill>
                  <a:srgbClr val="7030A0"/>
                </a:solidFill>
              </a:rPr>
              <a:t>K</a:t>
            </a:r>
            <a:r>
              <a:rPr lang="sr-Latn-RS" sz="2000" u="sng" dirty="0" smtClean="0">
                <a:solidFill>
                  <a:srgbClr val="7030A0"/>
                </a:solidFill>
              </a:rPr>
              <a:t>linička slika:</a:t>
            </a:r>
            <a:r>
              <a:rPr lang="en-US" sz="2000" u="sng" dirty="0" smtClean="0">
                <a:solidFill>
                  <a:srgbClr val="7030A0"/>
                </a:solidFill>
              </a:rPr>
              <a:t> </a:t>
            </a:r>
            <a:endParaRPr lang="sr-Latn-RS" sz="2000" u="sng" dirty="0" smtClean="0">
              <a:solidFill>
                <a:srgbClr val="7030A0"/>
              </a:solidFill>
            </a:endParaRP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sr-Latn-RS" sz="2000" dirty="0" err="1" smtClean="0"/>
              <a:t>H</a:t>
            </a:r>
            <a:r>
              <a:rPr lang="en-US" sz="2000" dirty="0" err="1" smtClean="0"/>
              <a:t>ipotrofi</a:t>
            </a:r>
            <a:r>
              <a:rPr lang="sr-Latn-RS" sz="2000" dirty="0" smtClean="0"/>
              <a:t>ja </a:t>
            </a:r>
            <a:r>
              <a:rPr lang="en-US" sz="2000" dirty="0" smtClean="0"/>
              <a:t>(IUZ)</a:t>
            </a:r>
            <a:r>
              <a:rPr lang="sr-Latn-RS" sz="2000" dirty="0" smtClean="0"/>
              <a:t>,</a:t>
            </a:r>
            <a:r>
              <a:rPr lang="en-US" sz="2000" dirty="0" smtClean="0"/>
              <a:t> </a:t>
            </a:r>
            <a:r>
              <a:rPr lang="en-US" sz="2000" dirty="0" err="1" smtClean="0"/>
              <a:t>mikroftalmus</a:t>
            </a:r>
            <a:r>
              <a:rPr lang="en-US" sz="2000" dirty="0" smtClean="0"/>
              <a:t>, </a:t>
            </a:r>
            <a:r>
              <a:rPr lang="en-US" sz="2000" dirty="0" err="1" smtClean="0"/>
              <a:t>miopija</a:t>
            </a:r>
            <a:r>
              <a:rPr lang="en-US" sz="2000" dirty="0" smtClean="0"/>
              <a:t>, </a:t>
            </a:r>
            <a:r>
              <a:rPr lang="en-US" sz="2000" dirty="0" err="1" smtClean="0"/>
              <a:t>strabizam</a:t>
            </a:r>
            <a:r>
              <a:rPr lang="en-US" sz="2000" dirty="0" smtClean="0"/>
              <a:t>, </a:t>
            </a:r>
            <a:r>
              <a:rPr lang="en-US" sz="2000" dirty="0" err="1" smtClean="0"/>
              <a:t>epikantus</a:t>
            </a:r>
            <a:r>
              <a:rPr lang="en-US" sz="2000" dirty="0" smtClean="0"/>
              <a:t>,</a:t>
            </a:r>
            <a:r>
              <a:rPr lang="sr-Latn-RS" sz="2000" dirty="0" smtClean="0"/>
              <a:t> </a:t>
            </a:r>
            <a:r>
              <a:rPr lang="en-US" sz="2000" dirty="0" smtClean="0"/>
              <a:t>lo</a:t>
            </a:r>
            <a:r>
              <a:rPr lang="sr-Latn-RS" sz="2000" dirty="0" smtClean="0"/>
              <a:t>š</a:t>
            </a:r>
            <a:r>
              <a:rPr lang="en-US" sz="2000" dirty="0" smtClean="0"/>
              <a:t>e </a:t>
            </a:r>
            <a:r>
              <a:rPr lang="en-US" sz="2000" dirty="0" err="1" smtClean="0"/>
              <a:t>modelirane</a:t>
            </a:r>
            <a:r>
              <a:rPr lang="en-US" sz="2000" dirty="0" smtClean="0"/>
              <a:t> u</a:t>
            </a:r>
            <a:r>
              <a:rPr lang="sr-Latn-RS" sz="2000" dirty="0" smtClean="0"/>
              <a:t>š</a:t>
            </a:r>
            <a:r>
              <a:rPr lang="en-US" sz="2000" dirty="0" smtClean="0"/>
              <a:t>ne </a:t>
            </a:r>
            <a:r>
              <a:rPr lang="sr-Latn-RS" sz="2000" dirty="0" smtClean="0"/>
              <a:t>š</a:t>
            </a:r>
            <a:r>
              <a:rPr lang="en-US" sz="2000" dirty="0" err="1" smtClean="0"/>
              <a:t>koljke</a:t>
            </a:r>
            <a:r>
              <a:rPr lang="en-US" sz="2000" dirty="0" smtClean="0"/>
              <a:t>, </a:t>
            </a:r>
            <a:r>
              <a:rPr lang="en-US" sz="2000" dirty="0" err="1" smtClean="0"/>
              <a:t>hipoplazija</a:t>
            </a:r>
            <a:r>
              <a:rPr lang="en-US" sz="2000" dirty="0" smtClean="0"/>
              <a:t> </a:t>
            </a:r>
            <a:r>
              <a:rPr lang="en-US" sz="2000" dirty="0" err="1" smtClean="0"/>
              <a:t>vilice</a:t>
            </a:r>
            <a:r>
              <a:rPr lang="en-US" sz="2000" dirty="0" smtClean="0"/>
              <a:t>, </a:t>
            </a:r>
            <a:r>
              <a:rPr lang="en-US" sz="2000" dirty="0" err="1" smtClean="0"/>
              <a:t>rascep</a:t>
            </a:r>
            <a:r>
              <a:rPr lang="en-US" sz="2000" dirty="0" smtClean="0"/>
              <a:t> </a:t>
            </a:r>
            <a:r>
              <a:rPr lang="en-US" sz="2000" dirty="0" err="1" smtClean="0"/>
              <a:t>usne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nepca</a:t>
            </a:r>
            <a:r>
              <a:rPr lang="sr-Latn-RS" sz="2000" dirty="0" smtClean="0"/>
              <a:t>.</a:t>
            </a:r>
            <a:r>
              <a:rPr lang="en-US" sz="2000" dirty="0" smtClean="0"/>
              <a:t> </a:t>
            </a:r>
            <a:r>
              <a:rPr lang="en-US" sz="2000" dirty="0" err="1" smtClean="0"/>
              <a:t>anomalije</a:t>
            </a:r>
            <a:r>
              <a:rPr lang="en-US" sz="2000" dirty="0" smtClean="0"/>
              <a:t> </a:t>
            </a:r>
            <a:r>
              <a:rPr lang="en-US" sz="2000" dirty="0" err="1" smtClean="0"/>
              <a:t>udova</a:t>
            </a:r>
            <a:r>
              <a:rPr lang="en-US" sz="2000" dirty="0" smtClean="0"/>
              <a:t>, USM, </a:t>
            </a:r>
            <a:r>
              <a:rPr lang="en-US" sz="2000" dirty="0" err="1" smtClean="0"/>
              <a:t>i</a:t>
            </a:r>
            <a:r>
              <a:rPr lang="en-US" sz="2000" dirty="0" smtClean="0"/>
              <a:t> dr. </a:t>
            </a:r>
            <a:endParaRPr lang="sr-Latn-RS" sz="2000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sr-Latn-RS" sz="2000" dirty="0" err="1" smtClean="0"/>
              <a:t>R</a:t>
            </a:r>
            <a:r>
              <a:rPr lang="en-US" sz="2000" dirty="0" err="1" smtClean="0"/>
              <a:t>azdra</a:t>
            </a:r>
            <a:r>
              <a:rPr lang="sr-Latn-RS" sz="2000" dirty="0" smtClean="0"/>
              <a:t>ž</a:t>
            </a:r>
            <a:r>
              <a:rPr lang="en-US" sz="2000" dirty="0" err="1" smtClean="0"/>
              <a:t>ljiva</a:t>
            </a:r>
            <a:r>
              <a:rPr lang="sr-Latn-RS" sz="2000" dirty="0" smtClean="0"/>
              <a:t> su</a:t>
            </a:r>
            <a:r>
              <a:rPr lang="en-US" sz="2000" dirty="0" smtClean="0"/>
              <a:t>,</a:t>
            </a:r>
            <a:r>
              <a:rPr lang="sr-Latn-RS" sz="2000" dirty="0" smtClean="0"/>
              <a:t> s</a:t>
            </a:r>
            <a:r>
              <a:rPr lang="en-US" sz="2000" dirty="0" err="1" smtClean="0"/>
              <a:t>klona</a:t>
            </a:r>
            <a:r>
              <a:rPr lang="en-US" sz="2000" dirty="0" smtClean="0"/>
              <a:t> </a:t>
            </a:r>
            <a:r>
              <a:rPr lang="en-US" sz="2000" dirty="0" err="1" smtClean="0"/>
              <a:t>hipokalcemiji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hipoglikemiji</a:t>
            </a:r>
            <a:r>
              <a:rPr lang="en-US" sz="2000" dirty="0" smtClean="0"/>
              <a:t> (</a:t>
            </a:r>
            <a:r>
              <a:rPr lang="en-US" sz="2000" dirty="0" err="1" smtClean="0"/>
              <a:t>apstinencijalni</a:t>
            </a:r>
            <a:r>
              <a:rPr lang="en-US" sz="2000" dirty="0" smtClean="0"/>
              <a:t> </a:t>
            </a:r>
            <a:r>
              <a:rPr lang="en-US" sz="2000" dirty="0" err="1" smtClean="0"/>
              <a:t>sindrom</a:t>
            </a:r>
            <a:r>
              <a:rPr lang="en-US" sz="2000" dirty="0" smtClean="0"/>
              <a:t> </a:t>
            </a:r>
            <a:r>
              <a:rPr lang="en-US" sz="2000" dirty="0" err="1" smtClean="0"/>
              <a:t>kod</a:t>
            </a:r>
            <a:r>
              <a:rPr lang="en-US" sz="2000" dirty="0" smtClean="0"/>
              <a:t> </a:t>
            </a:r>
            <a:r>
              <a:rPr lang="en-US" sz="2000" dirty="0" err="1" smtClean="0"/>
              <a:t>deteta</a:t>
            </a:r>
            <a:r>
              <a:rPr lang="en-US" sz="2000" dirty="0" smtClean="0"/>
              <a:t>)</a:t>
            </a:r>
            <a:r>
              <a:rPr lang="sr-Latn-RS" sz="2000" dirty="0" smtClean="0"/>
              <a:t>.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en-US" sz="2000" dirty="0" smtClean="0"/>
              <a:t>PMR </a:t>
            </a:r>
            <a:r>
              <a:rPr lang="sr-Latn-RS" sz="2000" dirty="0" smtClean="0"/>
              <a:t>je </a:t>
            </a:r>
            <a:r>
              <a:rPr lang="en-US" sz="2000" dirty="0" err="1" smtClean="0"/>
              <a:t>usporen</a:t>
            </a:r>
            <a:r>
              <a:rPr lang="en-US" sz="2000" dirty="0" smtClean="0"/>
              <a:t>.</a:t>
            </a:r>
          </a:p>
          <a:p>
            <a:pPr algn="just"/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F</a:t>
            </a:r>
            <a:r>
              <a:rPr lang="sr-Latn-RS" sz="2400" dirty="0" smtClean="0">
                <a:solidFill>
                  <a:srgbClr val="FF0000"/>
                </a:solidFill>
              </a:rPr>
              <a:t>izički faktori kao teratogeni –zračenja (atmosfera, nuklerana zračenja, rendgen zračenja)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949891"/>
          </a:xfrm>
        </p:spPr>
        <p:txBody>
          <a:bodyPr>
            <a:normAutofit/>
          </a:bodyPr>
          <a:lstStyle/>
          <a:p>
            <a:pPr algn="just"/>
            <a:r>
              <a:rPr lang="vi-VN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Izloženost visokim dozama radijacije za vreme </a:t>
            </a:r>
            <a:r>
              <a:rPr lang="vi-VN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trudnoće</a:t>
            </a:r>
            <a:r>
              <a:rPr lang="sr-Latn-R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r-Latn-R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uklerana </a:t>
            </a:r>
            <a:r>
              <a:rPr lang="sr-Latn-R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bomba bačena na </a:t>
            </a:r>
            <a:r>
              <a:rPr lang="vi-VN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Hirošim</a:t>
            </a:r>
            <a:r>
              <a:rPr lang="sr-Latn-R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vi-VN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vi-VN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Nagasaki </a:t>
            </a:r>
            <a:r>
              <a:rPr lang="vi-VN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povećala je broj spontanih pobačaja i broj dece rođene sa mikrocefalijom, mentalnom retardacijom i malformacijama na skeletu. </a:t>
            </a:r>
            <a:endParaRPr lang="sr-Latn-R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sr-Latn-R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</a:t>
            </a:r>
            <a:r>
              <a:rPr lang="sr-Latn-RS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tetnost rendgenskog zračenja zavisi od:</a:t>
            </a:r>
          </a:p>
          <a:p>
            <a:pPr algn="just">
              <a:buFontTx/>
              <a:buChar char="-"/>
            </a:pPr>
            <a:r>
              <a:rPr lang="sr-Latn-R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jačine i količine primljenog zračenja</a:t>
            </a:r>
          </a:p>
          <a:p>
            <a:pPr algn="just">
              <a:buFontTx/>
              <a:buChar char="-"/>
            </a:pPr>
            <a:r>
              <a:rPr lang="sr-Latn-R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dužine izloženosti (ekspozicije)  </a:t>
            </a:r>
          </a:p>
          <a:p>
            <a:pPr algn="just">
              <a:buFontTx/>
              <a:buChar char="-"/>
            </a:pPr>
            <a:r>
              <a:rPr lang="sr-Latn-R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 od perioda razvoja u kome se plod nalazi.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579438"/>
          </a:xfrm>
        </p:spPr>
        <p:txBody>
          <a:bodyPr>
            <a:normAutofit/>
          </a:bodyPr>
          <a:lstStyle/>
          <a:p>
            <a:pPr algn="ctr"/>
            <a:r>
              <a:rPr lang="en-US" sz="2400" u="sng" dirty="0" smtClean="0">
                <a:solidFill>
                  <a:srgbClr val="FF0000"/>
                </a:solidFill>
              </a:rPr>
              <a:t>F</a:t>
            </a:r>
            <a:r>
              <a:rPr lang="sr-Latn-RS" sz="2400" u="sng" dirty="0" smtClean="0">
                <a:solidFill>
                  <a:srgbClr val="FF0000"/>
                </a:solidFill>
              </a:rPr>
              <a:t>etopatije 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486399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 smtClean="0"/>
              <a:t>Sve</a:t>
            </a:r>
            <a:r>
              <a:rPr lang="en-US" sz="2000" dirty="0" smtClean="0">
                <a:solidFill>
                  <a:srgbClr val="00B050"/>
                </a:solidFill>
              </a:rPr>
              <a:t> </a:t>
            </a:r>
            <a:r>
              <a:rPr lang="en-US" sz="2000" b="1" dirty="0" err="1" smtClean="0">
                <a:solidFill>
                  <a:srgbClr val="00B050"/>
                </a:solidFill>
              </a:rPr>
              <a:t>embriopati</a:t>
            </a:r>
            <a:r>
              <a:rPr lang="sr-Latn-RS" sz="2000" b="1" dirty="0" smtClean="0">
                <a:solidFill>
                  <a:srgbClr val="00B050"/>
                </a:solidFill>
              </a:rPr>
              <a:t>je </a:t>
            </a:r>
            <a:r>
              <a:rPr lang="en-US" sz="2000" dirty="0" err="1" smtClean="0"/>
              <a:t>koje</a:t>
            </a:r>
            <a:r>
              <a:rPr lang="en-US" sz="2000" dirty="0" smtClean="0"/>
              <a:t> </a:t>
            </a:r>
            <a:r>
              <a:rPr lang="en-US" sz="2000" dirty="0" err="1" smtClean="0"/>
              <a:t>dovode</a:t>
            </a:r>
            <a:r>
              <a:rPr lang="en-US" sz="2000" dirty="0" smtClean="0"/>
              <a:t> do intrauterine </a:t>
            </a:r>
            <a:r>
              <a:rPr lang="en-US" sz="2000" dirty="0" err="1" smtClean="0"/>
              <a:t>patnje</a:t>
            </a:r>
            <a:r>
              <a:rPr lang="en-US" sz="2000" dirty="0" smtClean="0"/>
              <a:t> </a:t>
            </a:r>
            <a:r>
              <a:rPr lang="sr-Latn-RS" sz="2000" dirty="0" smtClean="0"/>
              <a:t>ploda</a:t>
            </a:r>
            <a:r>
              <a:rPr lang="en-US" sz="2000" dirty="0" smtClean="0"/>
              <a:t>, </a:t>
            </a:r>
            <a:r>
              <a:rPr lang="en-US" sz="2000" dirty="0" err="1" smtClean="0"/>
              <a:t>ako</a:t>
            </a:r>
            <a:r>
              <a:rPr lang="en-US" sz="2000" dirty="0" smtClean="0"/>
              <a:t> ne </a:t>
            </a:r>
            <a:r>
              <a:rPr lang="en-US" sz="2000" dirty="0" err="1" smtClean="0"/>
              <a:t>izazovu</a:t>
            </a:r>
            <a:r>
              <a:rPr lang="en-US" sz="2000" dirty="0" smtClean="0"/>
              <a:t> </a:t>
            </a:r>
            <a:r>
              <a:rPr lang="en-US" sz="2000" dirty="0" err="1" smtClean="0"/>
              <a:t>prekid</a:t>
            </a:r>
            <a:r>
              <a:rPr lang="en-US" sz="2000" dirty="0" smtClean="0"/>
              <a:t> </a:t>
            </a:r>
            <a:r>
              <a:rPr lang="en-US" sz="2000" dirty="0" err="1" smtClean="0"/>
              <a:t>trudnoće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ako</a:t>
            </a:r>
            <a:r>
              <a:rPr lang="en-US" sz="2000" dirty="0" smtClean="0"/>
              <a:t> se ne </a:t>
            </a:r>
            <a:r>
              <a:rPr lang="en-US" sz="2000" dirty="0" err="1" smtClean="0"/>
              <a:t>otklone</a:t>
            </a:r>
            <a:r>
              <a:rPr lang="en-US" sz="2000" dirty="0" smtClean="0"/>
              <a:t>, </a:t>
            </a:r>
            <a:r>
              <a:rPr lang="en-US" sz="2000" dirty="0" err="1" smtClean="0"/>
              <a:t>mogu</a:t>
            </a:r>
            <a:r>
              <a:rPr lang="en-US" sz="2000" dirty="0" smtClean="0"/>
              <a:t> </a:t>
            </a:r>
            <a:r>
              <a:rPr lang="sr-Latn-RS" sz="2000" dirty="0" smtClean="0"/>
              <a:t>da </a:t>
            </a:r>
            <a:r>
              <a:rPr lang="en-US" sz="2000" dirty="0" err="1" smtClean="0"/>
              <a:t>nastav</a:t>
            </a:r>
            <a:r>
              <a:rPr lang="sr-Latn-RS" sz="2000" dirty="0" smtClean="0"/>
              <a:t>e</a:t>
            </a:r>
            <a:r>
              <a:rPr lang="en-US" sz="2000" dirty="0" smtClean="0"/>
              <a:t> </a:t>
            </a:r>
            <a:r>
              <a:rPr lang="en-US" sz="2000" dirty="0" err="1" smtClean="0"/>
              <a:t>nepovoljno</a:t>
            </a:r>
            <a:r>
              <a:rPr lang="en-US" sz="2000" dirty="0" smtClean="0"/>
              <a:t> </a:t>
            </a:r>
            <a:r>
              <a:rPr lang="en-US" sz="2000" dirty="0" err="1" smtClean="0"/>
              <a:t>djelovanje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plod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posle</a:t>
            </a:r>
            <a:r>
              <a:rPr lang="en-US" sz="2000" dirty="0" smtClean="0"/>
              <a:t> </a:t>
            </a:r>
            <a:r>
              <a:rPr lang="en-US" sz="2000" dirty="0" err="1" smtClean="0"/>
              <a:t>trećeg</a:t>
            </a:r>
            <a:r>
              <a:rPr lang="en-US" sz="2000" dirty="0" smtClean="0"/>
              <a:t> </a:t>
            </a:r>
            <a:r>
              <a:rPr lang="en-US" sz="2000" dirty="0" err="1" smtClean="0"/>
              <a:t>meseca</a:t>
            </a:r>
            <a:r>
              <a:rPr lang="en-US" sz="2000" dirty="0" smtClean="0"/>
              <a:t> </a:t>
            </a:r>
            <a:r>
              <a:rPr lang="en-US" sz="2000" dirty="0" err="1" smtClean="0"/>
              <a:t>trudnoće</a:t>
            </a:r>
            <a:r>
              <a:rPr lang="en-US" sz="2000" dirty="0" smtClean="0"/>
              <a:t>, </a:t>
            </a:r>
            <a:r>
              <a:rPr lang="en-US" sz="2000" dirty="0" err="1" smtClean="0"/>
              <a:t>odnosno</a:t>
            </a:r>
            <a:r>
              <a:rPr lang="en-US" sz="2000" dirty="0" smtClean="0"/>
              <a:t> </a:t>
            </a:r>
            <a:r>
              <a:rPr lang="en-US" sz="2000" dirty="0" err="1" smtClean="0"/>
              <a:t>mogu</a:t>
            </a:r>
            <a:r>
              <a:rPr lang="en-US" sz="2000" dirty="0" smtClean="0"/>
              <a:t> </a:t>
            </a:r>
            <a:r>
              <a:rPr lang="en-US" sz="2000" dirty="0" err="1" smtClean="0"/>
              <a:t>biti</a:t>
            </a:r>
            <a:r>
              <a:rPr lang="en-US" sz="2000" dirty="0" smtClean="0"/>
              <a:t> </a:t>
            </a:r>
            <a:r>
              <a:rPr lang="en-US" sz="2000" dirty="0" err="1" smtClean="0"/>
              <a:t>razlog</a:t>
            </a:r>
            <a:r>
              <a:rPr lang="en-US" sz="2000" dirty="0" smtClean="0"/>
              <a:t> </a:t>
            </a:r>
            <a:r>
              <a:rPr lang="en-US" sz="2000" b="1" u="sng" dirty="0" err="1" smtClean="0">
                <a:solidFill>
                  <a:srgbClr val="C00000"/>
                </a:solidFill>
              </a:rPr>
              <a:t>fetopatije</a:t>
            </a:r>
            <a:r>
              <a:rPr lang="en-US" sz="2000" b="1" u="sng" dirty="0" smtClean="0">
                <a:solidFill>
                  <a:srgbClr val="C00000"/>
                </a:solidFill>
              </a:rPr>
              <a:t>.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endParaRPr lang="sr-Latn-RS" sz="2000" b="1" dirty="0" smtClean="0">
              <a:solidFill>
                <a:srgbClr val="C00000"/>
              </a:solidFill>
            </a:endParaRPr>
          </a:p>
          <a:p>
            <a:pPr algn="just"/>
            <a:endParaRPr lang="sr-Latn-RS" sz="2000" b="1" dirty="0" smtClean="0"/>
          </a:p>
          <a:p>
            <a:pPr algn="just"/>
            <a:r>
              <a:rPr lang="sr-Latn-RS" sz="2000" b="1" dirty="0" smtClean="0">
                <a:solidFill>
                  <a:srgbClr val="C00000"/>
                </a:solidFill>
              </a:rPr>
              <a:t>Fetopatije</a:t>
            </a:r>
            <a:r>
              <a:rPr lang="sr-Latn-RS" sz="2000" b="1" dirty="0" smtClean="0"/>
              <a:t> </a:t>
            </a:r>
            <a:r>
              <a:rPr lang="sr-Latn-RS" sz="2000" dirty="0" smtClean="0"/>
              <a:t>mogu biti i posledica neadekvatne funkcije placente ili posledica njenog prevremenog odlubljivanja (odvajanja od zida materice).</a:t>
            </a:r>
          </a:p>
          <a:p>
            <a:pPr algn="just"/>
            <a:endParaRPr lang="sr-Latn-RS" sz="2000" dirty="0" smtClean="0"/>
          </a:p>
          <a:p>
            <a:pPr algn="just"/>
            <a:r>
              <a:rPr lang="en-US" sz="2000" u="sng" dirty="0" smtClean="0">
                <a:solidFill>
                  <a:srgbClr val="7030A0"/>
                </a:solidFill>
              </a:rPr>
              <a:t>U</a:t>
            </a:r>
            <a:r>
              <a:rPr lang="sr-Latn-RS" sz="2000" u="sng" dirty="0" smtClean="0">
                <a:solidFill>
                  <a:srgbClr val="7030A0"/>
                </a:solidFill>
              </a:rPr>
              <a:t>zroci fetopatija mogu biti</a:t>
            </a:r>
            <a:r>
              <a:rPr lang="sr-Latn-RS" sz="2000" dirty="0" smtClean="0">
                <a:solidFill>
                  <a:srgbClr val="7030A0"/>
                </a:solidFill>
              </a:rPr>
              <a:t>:</a:t>
            </a:r>
          </a:p>
          <a:p>
            <a:pPr algn="just">
              <a:buFontTx/>
              <a:buChar char="-"/>
            </a:pPr>
            <a:r>
              <a:rPr lang="en-US" sz="2000" dirty="0" smtClean="0"/>
              <a:t>G</a:t>
            </a:r>
            <a:r>
              <a:rPr lang="sr-Latn-RS" sz="2000" dirty="0" smtClean="0"/>
              <a:t>enetski </a:t>
            </a:r>
          </a:p>
          <a:p>
            <a:pPr algn="just">
              <a:buFontTx/>
              <a:buChar char="-"/>
            </a:pPr>
            <a:r>
              <a:rPr lang="en-US" sz="2000" dirty="0" smtClean="0"/>
              <a:t>T</a:t>
            </a:r>
            <a:r>
              <a:rPr lang="sr-Latn-RS" sz="2000" dirty="0" smtClean="0"/>
              <a:t>eratogeni faktori</a:t>
            </a:r>
          </a:p>
          <a:p>
            <a:pPr algn="just">
              <a:buFontTx/>
              <a:buChar char="-"/>
            </a:pPr>
            <a:r>
              <a:rPr lang="en-US" sz="2000" dirty="0" smtClean="0"/>
              <a:t>H</a:t>
            </a:r>
            <a:r>
              <a:rPr lang="sr-Latn-RS" sz="2000" dirty="0" smtClean="0"/>
              <a:t>ronične bolesti majke</a:t>
            </a:r>
          </a:p>
          <a:p>
            <a:pPr algn="just"/>
            <a:endParaRPr lang="sr-Latn-RS" sz="2000" b="1" dirty="0" smtClean="0"/>
          </a:p>
          <a:p>
            <a:pPr algn="just"/>
            <a:endParaRPr lang="sr-Latn-RS" sz="2000" b="1" dirty="0" smtClean="0"/>
          </a:p>
          <a:p>
            <a:pPr algn="just">
              <a:buNone/>
            </a:pPr>
            <a:endParaRPr lang="sr-Latn-RS" sz="2000" b="1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4248"/>
            <a:ext cx="8534400" cy="4572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K</a:t>
            </a:r>
            <a:r>
              <a:rPr lang="sr-Latn-RS" sz="2400" b="1" dirty="0" smtClean="0"/>
              <a:t>rvne grupe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888736"/>
          </a:xfrm>
        </p:spPr>
        <p:txBody>
          <a:bodyPr>
            <a:normAutofit/>
          </a:bodyPr>
          <a:lstStyle/>
          <a:p>
            <a:r>
              <a:rPr lang="sr-Latn-RS" sz="2000" u="sng" dirty="0" smtClean="0">
                <a:solidFill>
                  <a:srgbClr val="C00000"/>
                </a:solidFill>
              </a:rPr>
              <a:t>ABO krvno grupni sistem (antigeni su po sastavu ugljenihidrati)</a:t>
            </a:r>
            <a:r>
              <a:rPr lang="sr-Latn-RS" sz="2000" dirty="0" smtClean="0">
                <a:solidFill>
                  <a:srgbClr val="C00000"/>
                </a:solidFill>
              </a:rPr>
              <a:t>:</a:t>
            </a:r>
          </a:p>
          <a:p>
            <a:pPr marL="566928" indent="-457200">
              <a:buAutoNum type="arabicPeriod"/>
            </a:pPr>
            <a:r>
              <a:rPr lang="sr-Latn-RS" sz="2000" dirty="0" smtClean="0"/>
              <a:t>A:     A antigen na eritrocitima/anti-B antitela u serumu</a:t>
            </a:r>
          </a:p>
          <a:p>
            <a:pPr marL="566928" indent="-457200">
              <a:buAutoNum type="arabicPeriod"/>
            </a:pPr>
            <a:r>
              <a:rPr lang="sr-Latn-RS" sz="2000" dirty="0" smtClean="0"/>
              <a:t>B:     B antigen/anti-A antitela u serumu</a:t>
            </a:r>
          </a:p>
          <a:p>
            <a:pPr marL="566928" indent="-457200">
              <a:buAutoNum type="arabicPeriod"/>
            </a:pPr>
            <a:r>
              <a:rPr lang="sr-Latn-RS" sz="2000" dirty="0" smtClean="0"/>
              <a:t>AB:   i A i B antigen/nema antitela/</a:t>
            </a:r>
            <a:r>
              <a:rPr lang="sr-Latn-RS" sz="2000" dirty="0" smtClean="0">
                <a:solidFill>
                  <a:srgbClr val="0070C0"/>
                </a:solidFill>
              </a:rPr>
              <a:t>univerzalni primalac</a:t>
            </a:r>
          </a:p>
          <a:p>
            <a:pPr marL="566928" indent="-457200">
              <a:buAutoNum type="arabicPeriod"/>
            </a:pPr>
            <a:r>
              <a:rPr lang="sr-Latn-RS" sz="2000" dirty="0" smtClean="0"/>
              <a:t>O:     O antigen/anti-A antitela i anti-B antitela/</a:t>
            </a:r>
            <a:r>
              <a:rPr lang="sr-Latn-RS" sz="2000" dirty="0" smtClean="0">
                <a:solidFill>
                  <a:srgbClr val="00B050"/>
                </a:solidFill>
              </a:rPr>
              <a:t>univerzalni davalac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en-US" sz="2000" dirty="0" err="1" smtClean="0">
                <a:solidFill>
                  <a:srgbClr val="7030A0"/>
                </a:solidFill>
              </a:rPr>
              <a:t>Aglutinacija</a:t>
            </a:r>
            <a:r>
              <a:rPr lang="en-US" sz="2000" dirty="0" smtClean="0"/>
              <a:t> je </a:t>
            </a:r>
            <a:r>
              <a:rPr lang="en-US" sz="2000" dirty="0" err="1" smtClean="0"/>
              <a:t>slepljivanje</a:t>
            </a:r>
            <a:r>
              <a:rPr lang="en-US" sz="2000" dirty="0" smtClean="0"/>
              <a:t> </a:t>
            </a:r>
            <a:r>
              <a:rPr lang="en-US" sz="2000" dirty="0" err="1" smtClean="0"/>
              <a:t>eritrocita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antitelima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stvaranje</a:t>
            </a:r>
            <a:r>
              <a:rPr lang="en-US" sz="2000" dirty="0" smtClean="0"/>
              <a:t> </a:t>
            </a:r>
            <a:r>
              <a:rPr lang="en-US" sz="2000" dirty="0" err="1" smtClean="0"/>
              <a:t>ugru</a:t>
            </a:r>
            <a:r>
              <a:rPr lang="sr-Latn-RS" sz="2000" dirty="0" smtClean="0"/>
              <a:t>šaka kod davanja nekompatibilne krvne grupe prilikom transfuzije.</a:t>
            </a:r>
          </a:p>
          <a:p>
            <a:pPr marL="109728" indent="0" algn="just">
              <a:buNone/>
            </a:pPr>
            <a:endParaRPr lang="sr-Latn-RS" sz="2000" dirty="0"/>
          </a:p>
          <a:p>
            <a:pPr marL="109728" indent="0" algn="just">
              <a:buNone/>
            </a:pPr>
            <a:r>
              <a:rPr lang="sr-Latn-RS" sz="2000" dirty="0" smtClean="0"/>
              <a:t>Genski lokus: 9q34.2</a:t>
            </a:r>
          </a:p>
          <a:p>
            <a:pPr marL="109728" indent="0" algn="just">
              <a:buNone/>
            </a:pPr>
            <a:endParaRPr lang="sr-Latn-RS" sz="2000" dirty="0"/>
          </a:p>
          <a:p>
            <a:pPr marL="109728" indent="0" algn="just">
              <a:buNone/>
            </a:pPr>
            <a:endParaRPr lang="sr-Latn-RS" sz="2000" dirty="0" smtClean="0"/>
          </a:p>
        </p:txBody>
      </p:sp>
      <p:pic>
        <p:nvPicPr>
          <p:cNvPr id="28675" name="Picture 3" descr="C:\Users\Korisnik\Downloads\krvne grup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9716" y="3950690"/>
            <a:ext cx="4343400" cy="2209800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150191"/>
              </p:ext>
            </p:extLst>
          </p:nvPr>
        </p:nvGraphicFramePr>
        <p:xfrm>
          <a:off x="152400" y="3988308"/>
          <a:ext cx="3983736" cy="2183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070"/>
                <a:gridCol w="2152666"/>
              </a:tblGrid>
              <a:tr h="436778"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 smtClean="0"/>
                        <a:t>Krvna grupa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 smtClean="0"/>
                        <a:t>Genotip</a:t>
                      </a:r>
                      <a:endParaRPr lang="en-US" sz="1600" dirty="0"/>
                    </a:p>
                  </a:txBody>
                  <a:tcPr/>
                </a:tc>
              </a:tr>
              <a:tr h="436778"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AA ili A0</a:t>
                      </a:r>
                      <a:endParaRPr lang="en-US" b="1" dirty="0"/>
                    </a:p>
                  </a:txBody>
                  <a:tcPr/>
                </a:tc>
              </a:tr>
              <a:tr h="436778"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BB ili B0</a:t>
                      </a:r>
                      <a:endParaRPr lang="en-US" b="1" dirty="0"/>
                    </a:p>
                  </a:txBody>
                  <a:tcPr/>
                </a:tc>
              </a:tr>
              <a:tr h="436778"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AB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AB</a:t>
                      </a:r>
                      <a:endParaRPr lang="en-US" b="1" dirty="0"/>
                    </a:p>
                  </a:txBody>
                  <a:tcPr/>
                </a:tc>
              </a:tr>
              <a:tr h="436778"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00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3967346"/>
      </p:ext>
    </p:extLst>
  </p:cSld>
  <p:clrMapOvr>
    <a:masterClrMapping/>
  </p:clrMapOvr>
  <p:transition spd="slow" advTm="125261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81000"/>
            <a:ext cx="8915400" cy="5626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000" b="1" u="sng" dirty="0" err="1"/>
              <a:t>Rezus</a:t>
            </a:r>
            <a:r>
              <a:rPr lang="en-US" sz="2000" b="1" u="sng" dirty="0"/>
              <a:t> </a:t>
            </a:r>
            <a:r>
              <a:rPr lang="en-US" sz="2000" b="1" u="sng" dirty="0" err="1"/>
              <a:t>faktor</a:t>
            </a:r>
            <a:r>
              <a:rPr lang="en-US" sz="2000" b="1" u="sng" dirty="0"/>
              <a:t> </a:t>
            </a:r>
            <a:r>
              <a:rPr lang="en-US" sz="2000" b="1" u="sng" dirty="0" err="1"/>
              <a:t>sistem</a:t>
            </a:r>
            <a:r>
              <a:rPr lang="en-US" sz="2000" b="1" u="sng" dirty="0"/>
              <a:t> (Rh </a:t>
            </a:r>
            <a:r>
              <a:rPr lang="en-US" sz="2000" b="1" u="sng" dirty="0" err="1"/>
              <a:t>faktor</a:t>
            </a:r>
            <a:r>
              <a:rPr lang="en-US" sz="2000" b="1" u="sng" dirty="0" smtClean="0"/>
              <a:t>):</a:t>
            </a:r>
            <a:endParaRPr lang="sr-Latn-RS" sz="2000" b="1" u="sng" dirty="0" smtClean="0"/>
          </a:p>
          <a:p>
            <a:r>
              <a:rPr lang="sr-Latn-RS" sz="2000" dirty="0" smtClean="0"/>
              <a:t>D antigen je protein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sr-Latn-RS" sz="2000" dirty="0" smtClean="0"/>
              <a:t> </a:t>
            </a:r>
            <a:r>
              <a:rPr lang="en-US" sz="2000" dirty="0" err="1" smtClean="0"/>
              <a:t>osobe</a:t>
            </a:r>
            <a:r>
              <a:rPr lang="en-US" sz="2000" dirty="0" smtClean="0"/>
              <a:t>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imaju</a:t>
            </a:r>
            <a:r>
              <a:rPr lang="en-US" sz="2000" dirty="0"/>
              <a:t> D antigen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b="1" dirty="0" err="1"/>
              <a:t>eritrocitima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Rh(D) </a:t>
            </a:r>
            <a:r>
              <a:rPr lang="en-US" sz="2000" dirty="0" err="1" smtClean="0"/>
              <a:t>pozitivne</a:t>
            </a:r>
            <a:r>
              <a:rPr lang="sr-Latn-RS" sz="2000" dirty="0" smtClean="0"/>
              <a:t>.</a:t>
            </a:r>
            <a:endParaRPr lang="sr-Latn-RS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RS" sz="2000" dirty="0" smtClean="0"/>
              <a:t> osobe </a:t>
            </a:r>
            <a:r>
              <a:rPr lang="sr-Latn-RS" sz="2000" dirty="0" smtClean="0"/>
              <a:t>koje nemaju D antigen na eritrocitima su Rh(D) </a:t>
            </a:r>
            <a:r>
              <a:rPr lang="sr-Latn-RS" sz="2000" dirty="0" smtClean="0"/>
              <a:t>negativne.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sr-Latn-RS" sz="2000" dirty="0" smtClean="0"/>
              <a:t> </a:t>
            </a:r>
            <a:r>
              <a:rPr lang="sr-Latn-RS" sz="2000" dirty="0" smtClean="0"/>
              <a:t>u </a:t>
            </a:r>
            <a:r>
              <a:rPr lang="sr-Latn-RS" sz="2000" dirty="0" smtClean="0"/>
              <a:t>krvi</a:t>
            </a:r>
            <a:r>
              <a:rPr lang="en-US" sz="2000" dirty="0" smtClean="0"/>
              <a:t> </a:t>
            </a:r>
            <a:r>
              <a:rPr lang="sr-Latn-RS" sz="2000" dirty="0" smtClean="0"/>
              <a:t>nisu prisutna </a:t>
            </a:r>
            <a:r>
              <a:rPr lang="en-US" sz="2000" dirty="0" err="1" smtClean="0"/>
              <a:t>antitela</a:t>
            </a:r>
            <a:r>
              <a:rPr lang="en-US" sz="2000" dirty="0" smtClean="0"/>
              <a:t> </a:t>
            </a:r>
            <a:r>
              <a:rPr lang="en-US" sz="2000" dirty="0" err="1"/>
              <a:t>na</a:t>
            </a:r>
            <a:r>
              <a:rPr lang="en-US" sz="2000" dirty="0"/>
              <a:t> Rh </a:t>
            </a:r>
            <a:r>
              <a:rPr lang="en-US" sz="2000" dirty="0" err="1" smtClean="0"/>
              <a:t>faktor</a:t>
            </a:r>
            <a:r>
              <a:rPr lang="sr-Latn-RS" sz="2000" dirty="0"/>
              <a:t>.</a:t>
            </a:r>
            <a:endParaRPr lang="sr-Latn-RS" sz="2000" dirty="0" smtClean="0"/>
          </a:p>
          <a:p>
            <a:pPr marL="109728" indent="0">
              <a:buNone/>
            </a:pPr>
            <a:endParaRPr lang="sr-Latn-RS" sz="2000" dirty="0" smtClean="0"/>
          </a:p>
          <a:p>
            <a:endParaRPr lang="sr-Latn-RS" sz="2000" dirty="0"/>
          </a:p>
          <a:p>
            <a:pPr marL="109728" indent="0">
              <a:buNone/>
            </a:pPr>
            <a:r>
              <a:rPr lang="sr-Latn-RS" sz="2000" dirty="0" smtClean="0"/>
              <a:t>Genski lokus: 1q36.11</a:t>
            </a:r>
            <a:endParaRPr lang="en-US" sz="2000" dirty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sr-Latn-RS" sz="2000" dirty="0" smtClean="0"/>
          </a:p>
          <a:p>
            <a:pPr marL="109728" indent="0">
              <a:buNone/>
            </a:pP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88412"/>
              </p:ext>
            </p:extLst>
          </p:nvPr>
        </p:nvGraphicFramePr>
        <p:xfrm>
          <a:off x="381000" y="3276600"/>
          <a:ext cx="606552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2760"/>
                <a:gridCol w="3032760"/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sr-Latn-RS" sz="1600" b="1" dirty="0" smtClean="0">
                          <a:solidFill>
                            <a:schemeClr val="bg1"/>
                          </a:solidFill>
                        </a:rPr>
                        <a:t>Rezus faktor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b="1" dirty="0" smtClean="0"/>
                        <a:t>Genotip </a:t>
                      </a:r>
                      <a:endParaRPr lang="en-US" sz="1600" b="1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Rh(D)+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D/d ili</a:t>
                      </a:r>
                      <a:r>
                        <a:rPr lang="sr-Latn-RS" b="1" baseline="0" dirty="0" smtClean="0"/>
                        <a:t> </a:t>
                      </a:r>
                      <a:r>
                        <a:rPr lang="sr-Latn-RS" b="1" dirty="0" smtClean="0"/>
                        <a:t>D/D</a:t>
                      </a:r>
                      <a:endParaRPr lang="en-US" b="1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Rh(D)-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d/d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55233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sr-Latn-RS" sz="2400" u="sng" dirty="0" smtClean="0">
                <a:solidFill>
                  <a:srgbClr val="FF0000"/>
                </a:solidFill>
              </a:rPr>
              <a:t>Rh izoimunizacija </a:t>
            </a:r>
            <a:br>
              <a:rPr lang="sr-Latn-RS" sz="2400" u="sng" dirty="0" smtClean="0">
                <a:solidFill>
                  <a:srgbClr val="FF0000"/>
                </a:solidFill>
              </a:rPr>
            </a:br>
            <a:r>
              <a:rPr lang="sr-Latn-RS" sz="2400" u="sng" dirty="0">
                <a:solidFill>
                  <a:srgbClr val="FF0000"/>
                </a:solidFill>
              </a:rPr>
              <a:t>H</a:t>
            </a:r>
            <a:r>
              <a:rPr lang="sr-Latn-RS" sz="2400" u="sng" dirty="0" smtClean="0">
                <a:solidFill>
                  <a:srgbClr val="FF0000"/>
                </a:solidFill>
              </a:rPr>
              <a:t>emolitička bolest novorođenčeta (HBN)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20762"/>
            <a:ext cx="8382000" cy="5638800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RS" sz="2000" dirty="0" smtClean="0"/>
              <a:t>Nepodudarnost Rh faktora majke i ploda (15%) – HBN.</a:t>
            </a:r>
          </a:p>
          <a:p>
            <a:pPr algn="just"/>
            <a:r>
              <a:rPr lang="en-US" sz="2000" dirty="0" smtClean="0"/>
              <a:t>N</a:t>
            </a:r>
            <a:r>
              <a:rPr lang="sr-Latn-RS" sz="2000" dirty="0" smtClean="0"/>
              <a:t>epodudarnost krvne grupe majke i ploda (</a:t>
            </a:r>
            <a:r>
              <a:rPr lang="sr-Latn-RS" sz="2000" dirty="0" smtClean="0"/>
              <a:t>češća, </a:t>
            </a:r>
            <a:r>
              <a:rPr lang="sr-Latn-RS" sz="2000" dirty="0" smtClean="0"/>
              <a:t>ali sa blažom kliničkom slikom).</a:t>
            </a:r>
          </a:p>
          <a:p>
            <a:pPr algn="just"/>
            <a:endParaRPr lang="sr-Latn-RS" sz="2000" u="sng" dirty="0" smtClean="0"/>
          </a:p>
          <a:p>
            <a:pPr algn="just"/>
            <a:r>
              <a:rPr lang="sr-Latn-RS" sz="2000" b="1" u="sng" dirty="0" smtClean="0">
                <a:solidFill>
                  <a:srgbClr val="C00000"/>
                </a:solidFill>
              </a:rPr>
              <a:t>Rh(D) – </a:t>
            </a:r>
            <a:r>
              <a:rPr lang="sr-Latn-RS" sz="2000" b="1" u="sng" dirty="0" smtClean="0"/>
              <a:t>majka i </a:t>
            </a:r>
            <a:r>
              <a:rPr lang="sr-Latn-RS" sz="2000" b="1" u="sng" dirty="0" smtClean="0">
                <a:solidFill>
                  <a:srgbClr val="00B050"/>
                </a:solidFill>
              </a:rPr>
              <a:t>Rh(D)+ </a:t>
            </a:r>
            <a:r>
              <a:rPr lang="sr-Latn-RS" sz="2000" b="1" u="sng" dirty="0" smtClean="0"/>
              <a:t>plod:</a:t>
            </a:r>
          </a:p>
          <a:p>
            <a:pPr algn="just">
              <a:buFontTx/>
              <a:buChar char="-"/>
            </a:pPr>
            <a:r>
              <a:rPr lang="sr-Latn-RS" sz="2000" dirty="0" smtClean="0"/>
              <a:t>prva trudnoća - izoimunizacija majke, stvara RhD antitela.</a:t>
            </a:r>
          </a:p>
          <a:p>
            <a:pPr algn="just">
              <a:buFontTx/>
              <a:buChar char="-"/>
            </a:pPr>
            <a:r>
              <a:rPr lang="sr-Latn-RS" sz="2000" dirty="0" smtClean="0"/>
              <a:t>druga trudnoća sa Rh(D)+ plodom, RhD antitela iz krvi majke preko placente ulaze u krvotok ploda i nastaje hemoliza (razaranje) eritrocita ploda.</a:t>
            </a:r>
          </a:p>
          <a:p>
            <a:pPr algn="just">
              <a:buFontTx/>
              <a:buChar char="-"/>
            </a:pPr>
            <a:r>
              <a:rPr lang="sr-Latn-RS" sz="2000" dirty="0" smtClean="0"/>
              <a:t>iz razorenih eritrocita oslobađa se bilirubin koji nezrela jetra fetusa ne može da razgradi.</a:t>
            </a:r>
          </a:p>
          <a:p>
            <a:pPr algn="just">
              <a:buFontTx/>
              <a:buChar char="-"/>
            </a:pPr>
            <a:r>
              <a:rPr lang="sr-Latn-RS" sz="2000" dirty="0" smtClean="0"/>
              <a:t>bilirubin se nagomilava u krvi </a:t>
            </a:r>
            <a:r>
              <a:rPr lang="sr-Latn-RS" sz="2000" dirty="0" smtClean="0"/>
              <a:t>ploda. </a:t>
            </a:r>
            <a:endParaRPr lang="sr-Latn-RS" sz="2000" dirty="0"/>
          </a:p>
          <a:p>
            <a:pPr algn="just">
              <a:buFontTx/>
              <a:buChar char="-"/>
            </a:pPr>
            <a:r>
              <a:rPr lang="sr-Latn-RS" sz="2000" dirty="0" smtClean="0"/>
              <a:t>nivo bilirubina koji dovodi do oštećenja bazalnih ganglija mozga je </a:t>
            </a:r>
            <a:r>
              <a:rPr lang="sr-Latn-RS" sz="2000" dirty="0" smtClean="0">
                <a:solidFill>
                  <a:srgbClr val="0070C0"/>
                </a:solidFill>
              </a:rPr>
              <a:t>kernikterus</a:t>
            </a:r>
            <a:r>
              <a:rPr lang="sr-Latn-RS" sz="2000" dirty="0" smtClean="0"/>
              <a:t>  (najteži </a:t>
            </a:r>
            <a:r>
              <a:rPr lang="sr-Latn-RS" sz="2000" dirty="0" smtClean="0"/>
              <a:t>oblik).</a:t>
            </a:r>
          </a:p>
          <a:p>
            <a:pPr algn="just">
              <a:buFontTx/>
              <a:buChar char="-"/>
            </a:pPr>
            <a:r>
              <a:rPr lang="sr-Latn-RS" sz="2000" dirty="0" smtClean="0"/>
              <a:t>anemija, uvećana jetra i slezina, hipoksija ploda.</a:t>
            </a:r>
          </a:p>
          <a:p>
            <a:pPr marL="0" indent="0" algn="just">
              <a:buNone/>
            </a:pPr>
            <a:r>
              <a:rPr lang="sr-Latn-RS" sz="2000" dirty="0"/>
              <a:t> </a:t>
            </a:r>
            <a:r>
              <a:rPr lang="sr-Latn-RS" sz="2000" dirty="0" smtClean="0"/>
              <a:t>      </a:t>
            </a:r>
            <a:r>
              <a:rPr lang="sr-Latn-RS" sz="2000" dirty="0" smtClean="0"/>
              <a:t>                        </a:t>
            </a:r>
          </a:p>
          <a:p>
            <a:pPr marL="0" indent="0" algn="just">
              <a:buNone/>
            </a:pPr>
            <a:r>
              <a:rPr lang="sr-Latn-RS" sz="2000" dirty="0"/>
              <a:t> </a:t>
            </a:r>
            <a:r>
              <a:rPr lang="sr-Latn-RS" sz="2000" dirty="0" smtClean="0"/>
              <a:t>                             </a:t>
            </a:r>
            <a:r>
              <a:rPr lang="sr-Latn-RS" sz="2000" dirty="0" smtClean="0"/>
              <a:t>   </a:t>
            </a:r>
            <a:r>
              <a:rPr lang="sr-Latn-RS" sz="2000" b="1" dirty="0"/>
              <a:t>*</a:t>
            </a:r>
            <a:r>
              <a:rPr lang="sr-Latn-RS" sz="2000" dirty="0" smtClean="0">
                <a:solidFill>
                  <a:srgbClr val="7030A0"/>
                </a:solidFill>
              </a:rPr>
              <a:t>Prevencija: RhoGAM inekcija (24-48h)</a:t>
            </a:r>
          </a:p>
          <a:p>
            <a:pPr marL="0" indent="0" algn="just">
              <a:buNone/>
            </a:pPr>
            <a:r>
              <a:rPr lang="sr-Latn-RS" sz="2000" dirty="0" smtClean="0">
                <a:solidFill>
                  <a:srgbClr val="7030A0"/>
                </a:solidFill>
              </a:rPr>
              <a:t>                       </a:t>
            </a:r>
            <a:r>
              <a:rPr lang="sr-Latn-RS" sz="2000" dirty="0" smtClean="0">
                <a:solidFill>
                  <a:srgbClr val="7030A0"/>
                </a:solidFill>
              </a:rPr>
              <a:t>                       </a:t>
            </a:r>
            <a:r>
              <a:rPr lang="sr-Latn-RS" sz="2000" dirty="0" smtClean="0">
                <a:solidFill>
                  <a:srgbClr val="7030A0"/>
                </a:solidFill>
              </a:rPr>
              <a:t>(Anti-D-imunoglobulin).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385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400" u="sng" dirty="0" smtClean="0">
                <a:solidFill>
                  <a:srgbClr val="FF0000"/>
                </a:solidFill>
              </a:rPr>
              <a:t>H</a:t>
            </a:r>
            <a:r>
              <a:rPr lang="sr-Latn-RS" sz="2400" u="sng" dirty="0" smtClean="0">
                <a:solidFill>
                  <a:srgbClr val="FF0000"/>
                </a:solidFill>
              </a:rPr>
              <a:t>ipoksično – ishemična encefalopatija (HIE)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4182" y="1447800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sr-Latn-RS" sz="2000" dirty="0" smtClean="0">
                <a:solidFill>
                  <a:srgbClr val="00B050"/>
                </a:solidFill>
              </a:rPr>
              <a:t>ASFIKSIJA</a:t>
            </a:r>
            <a:r>
              <a:rPr lang="sr-Latn-RS" sz="2000" dirty="0" smtClean="0"/>
              <a:t> podrazumeva </a:t>
            </a:r>
            <a:r>
              <a:rPr lang="sr-Latn-RS" sz="2000" dirty="0" smtClean="0"/>
              <a:t>nedostatak kiseonika u tkivima i organima ploda, zbog:</a:t>
            </a:r>
          </a:p>
          <a:p>
            <a:pPr algn="just">
              <a:buNone/>
            </a:pPr>
            <a:r>
              <a:rPr lang="sr-Latn-RS" sz="2000" dirty="0" smtClean="0"/>
              <a:t> 1. smanjene koncentracija O2 u krvi (hipoksemija</a:t>
            </a:r>
            <a:r>
              <a:rPr lang="sr-Latn-RS" sz="2000" dirty="0" smtClean="0"/>
              <a:t>)</a:t>
            </a:r>
            <a:endParaRPr lang="sr-Latn-RS" sz="2000" dirty="0" smtClean="0"/>
          </a:p>
          <a:p>
            <a:pPr algn="just">
              <a:buNone/>
            </a:pPr>
            <a:r>
              <a:rPr lang="sr-Latn-RS" sz="2000" dirty="0" smtClean="0"/>
              <a:t> 2. neadekvatna prokrvljenost tkiva i organa (ishemija</a:t>
            </a:r>
            <a:r>
              <a:rPr lang="sr-Latn-RS" sz="2000" dirty="0" smtClean="0"/>
              <a:t>)</a:t>
            </a:r>
            <a:endParaRPr lang="sr-Latn-RS" sz="2000" dirty="0" smtClean="0"/>
          </a:p>
          <a:p>
            <a:pPr algn="just">
              <a:buNone/>
            </a:pPr>
            <a:endParaRPr lang="sr-Latn-RS" sz="2000" dirty="0" smtClean="0"/>
          </a:p>
          <a:p>
            <a:pPr algn="just"/>
            <a:r>
              <a:rPr lang="en-US" sz="2000" dirty="0" smtClean="0"/>
              <a:t>N</a:t>
            </a:r>
            <a:r>
              <a:rPr lang="sr-Latn-RS" sz="2000" dirty="0" smtClean="0"/>
              <a:t>akuplja se CO2 u krvi i nastaje metabolički poremećaj (acidoza), što vodi oštećnju tkiva i organa.</a:t>
            </a:r>
          </a:p>
          <a:p>
            <a:pPr algn="just"/>
            <a:endParaRPr lang="sr-Latn-RS" sz="2000" dirty="0" smtClean="0"/>
          </a:p>
          <a:p>
            <a:pPr algn="just"/>
            <a:r>
              <a:rPr lang="en-US" sz="2000" dirty="0" smtClean="0"/>
              <a:t>N</a:t>
            </a:r>
            <a:r>
              <a:rPr lang="sr-Latn-RS" sz="2000" dirty="0" smtClean="0"/>
              <a:t>ajosetljiviji organ na nedostatak kiseonika je mozak, pa se razvija </a:t>
            </a:r>
            <a:r>
              <a:rPr lang="sr-Latn-RS" sz="2000" b="1" dirty="0" smtClean="0">
                <a:solidFill>
                  <a:srgbClr val="FF0000"/>
                </a:solidFill>
              </a:rPr>
              <a:t>HIE</a:t>
            </a:r>
            <a:r>
              <a:rPr lang="sr-Latn-RS" sz="2000" dirty="0" smtClean="0">
                <a:solidFill>
                  <a:srgbClr val="FF0000"/>
                </a:solidFill>
              </a:rPr>
              <a:t>. </a:t>
            </a:r>
          </a:p>
          <a:p>
            <a:pPr algn="just"/>
            <a:endParaRPr lang="sr-Latn-RS" sz="2000" dirty="0" smtClean="0"/>
          </a:p>
          <a:p>
            <a:pPr algn="just"/>
            <a:r>
              <a:rPr lang="sr-Latn-RS" sz="2000" b="1" dirty="0" smtClean="0"/>
              <a:t>HIE</a:t>
            </a:r>
            <a:r>
              <a:rPr lang="sr-Latn-RS" sz="2000" dirty="0" smtClean="0"/>
              <a:t> može biti posledica prenatalne i/ili perinatalne asfiksije.</a:t>
            </a:r>
          </a:p>
          <a:p>
            <a:pPr algn="just">
              <a:buNone/>
            </a:pPr>
            <a:endParaRPr lang="sr-Latn-RS" sz="2000" dirty="0" smtClean="0"/>
          </a:p>
          <a:p>
            <a:pPr algn="just"/>
            <a:endParaRPr lang="en-US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868362"/>
          </a:xfrm>
        </p:spPr>
        <p:txBody>
          <a:bodyPr>
            <a:normAutofit/>
          </a:bodyPr>
          <a:lstStyle/>
          <a:p>
            <a:pPr algn="ctr"/>
            <a:r>
              <a:rPr lang="sr-Latn-RS" sz="2400" u="sng" dirty="0" smtClean="0">
                <a:solidFill>
                  <a:srgbClr val="FF0000"/>
                </a:solidFill>
              </a:rPr>
              <a:t>Kijematopatije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235" y="1295400"/>
            <a:ext cx="8229600" cy="4953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K</a:t>
            </a:r>
            <a:r>
              <a:rPr lang="sr-Latn-RS" sz="2000" dirty="0" smtClean="0">
                <a:solidFill>
                  <a:srgbClr val="00B050"/>
                </a:solidFill>
              </a:rPr>
              <a:t>ijematopatije su oštećenja ili oboljenja ploda.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endParaRPr lang="sr-Latn-RS" sz="20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sr-Latn-RS" sz="2000" dirty="0" smtClean="0">
              <a:solidFill>
                <a:srgbClr val="0070C0"/>
              </a:solidFill>
            </a:endParaRPr>
          </a:p>
          <a:p>
            <a:r>
              <a:rPr lang="sr-Latn-RS" sz="2000" dirty="0" smtClean="0">
                <a:solidFill>
                  <a:srgbClr val="0070C0"/>
                </a:solidFill>
              </a:rPr>
              <a:t>TERATOGENEZA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je </a:t>
            </a:r>
            <a:r>
              <a:rPr lang="en-US" sz="2000" dirty="0" err="1" smtClean="0"/>
              <a:t>proces</a:t>
            </a:r>
            <a:r>
              <a:rPr lang="en-US" sz="2000" dirty="0" smtClean="0"/>
              <a:t> </a:t>
            </a:r>
            <a:r>
              <a:rPr lang="en-US" sz="2000" dirty="0" err="1" smtClean="0"/>
              <a:t>malformisanja</a:t>
            </a:r>
            <a:r>
              <a:rPr lang="en-US" sz="2000" dirty="0" smtClean="0"/>
              <a:t> </a:t>
            </a:r>
            <a:r>
              <a:rPr lang="en-US" sz="2000" dirty="0" err="1" smtClean="0"/>
              <a:t>ploda</a:t>
            </a:r>
            <a:r>
              <a:rPr lang="sr-Latn-RS" sz="2000" dirty="0" smtClean="0"/>
              <a:t> usled delovanja </a:t>
            </a:r>
            <a:r>
              <a:rPr lang="sr-Latn-RS" sz="2000" b="1" dirty="0" smtClean="0"/>
              <a:t>teratogenih </a:t>
            </a:r>
            <a:r>
              <a:rPr lang="sr-Latn-RS" sz="2000" b="1" dirty="0" smtClean="0"/>
              <a:t>faktora.</a:t>
            </a:r>
            <a:endParaRPr lang="sr-Latn-RS" sz="2000" b="1" dirty="0" smtClean="0"/>
          </a:p>
          <a:p>
            <a:pPr>
              <a:buNone/>
            </a:pPr>
            <a:endParaRPr lang="sr-Latn-RS" sz="2000" dirty="0" smtClean="0"/>
          </a:p>
          <a:p>
            <a:pPr algn="just"/>
            <a:r>
              <a:rPr lang="en-US" sz="2000" dirty="0" smtClean="0"/>
              <a:t>U</a:t>
            </a:r>
            <a:r>
              <a:rPr lang="sr-Latn-RS" sz="2000" dirty="0" smtClean="0"/>
              <a:t> zavisnosti od perioda IUR ploda u kome je delovao </a:t>
            </a:r>
            <a:r>
              <a:rPr lang="sr-Latn-RS" sz="2000" b="1" dirty="0" smtClean="0"/>
              <a:t>teratogeni faktor</a:t>
            </a:r>
            <a:r>
              <a:rPr lang="sr-Latn-RS" sz="2000" dirty="0" smtClean="0"/>
              <a:t>, razlikujemo:</a:t>
            </a:r>
          </a:p>
          <a:p>
            <a:pPr lvl="1"/>
            <a:r>
              <a:rPr lang="en-US" sz="2000" dirty="0" smtClean="0"/>
              <a:t>B</a:t>
            </a:r>
            <a:r>
              <a:rPr lang="sr-Latn-RS" sz="2000" dirty="0" smtClean="0"/>
              <a:t>lastopatije</a:t>
            </a:r>
          </a:p>
          <a:p>
            <a:pPr lvl="1"/>
            <a:r>
              <a:rPr lang="en-US" sz="2000" dirty="0" smtClean="0"/>
              <a:t>E</a:t>
            </a:r>
            <a:r>
              <a:rPr lang="sr-Latn-RS" sz="2000" dirty="0" smtClean="0"/>
              <a:t>mbriopatije</a:t>
            </a:r>
          </a:p>
          <a:p>
            <a:pPr lvl="1"/>
            <a:r>
              <a:rPr lang="en-US" sz="2000" dirty="0" smtClean="0"/>
              <a:t>F</a:t>
            </a:r>
            <a:r>
              <a:rPr lang="sr-Latn-RS" sz="2000" dirty="0" smtClean="0"/>
              <a:t>etopatije </a:t>
            </a:r>
            <a:endParaRPr lang="sr-Latn-RS" sz="2000" dirty="0" smtClean="0"/>
          </a:p>
          <a:p>
            <a:pPr lvl="1"/>
            <a:endParaRPr lang="sr-Latn-RS" sz="2000" dirty="0">
              <a:solidFill>
                <a:srgbClr val="C00000"/>
              </a:solidFill>
            </a:endParaRPr>
          </a:p>
          <a:p>
            <a:pPr lvl="1"/>
            <a:r>
              <a:rPr lang="sr-Latn-RS" sz="2000" dirty="0" smtClean="0">
                <a:solidFill>
                  <a:srgbClr val="C00000"/>
                </a:solidFill>
              </a:rPr>
              <a:t>Teratogeni </a:t>
            </a:r>
            <a:r>
              <a:rPr lang="sr-Latn-RS" sz="2000" dirty="0" smtClean="0">
                <a:solidFill>
                  <a:srgbClr val="C00000"/>
                </a:solidFill>
              </a:rPr>
              <a:t>faktori </a:t>
            </a:r>
            <a:r>
              <a:rPr lang="sr-Latn-RS" sz="2000" dirty="0" smtClean="0">
                <a:solidFill>
                  <a:srgbClr val="C00000"/>
                </a:solidFill>
              </a:rPr>
              <a:t>mogu </a:t>
            </a:r>
            <a:r>
              <a:rPr lang="sr-Latn-RS" sz="2000" dirty="0" smtClean="0">
                <a:solidFill>
                  <a:srgbClr val="C00000"/>
                </a:solidFill>
              </a:rPr>
              <a:t>biti fizicki, hemijski i biološki.</a:t>
            </a:r>
          </a:p>
          <a:p>
            <a:pPr lvl="1">
              <a:buNone/>
            </a:pPr>
            <a:endParaRPr lang="sr-Latn-RS" sz="2000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381000"/>
            <a:ext cx="8686800" cy="5867400"/>
          </a:xfrm>
        </p:spPr>
        <p:txBody>
          <a:bodyPr>
            <a:noAutofit/>
          </a:bodyPr>
          <a:lstStyle/>
          <a:p>
            <a:r>
              <a:rPr lang="en-US" sz="2000" u="sng" dirty="0" smtClean="0">
                <a:solidFill>
                  <a:srgbClr val="7030A0"/>
                </a:solidFill>
              </a:rPr>
              <a:t>A</a:t>
            </a:r>
            <a:r>
              <a:rPr lang="sr-Latn-RS" sz="2000" u="sng" dirty="0" smtClean="0">
                <a:solidFill>
                  <a:srgbClr val="7030A0"/>
                </a:solidFill>
              </a:rPr>
              <a:t>sfiksija može nastati kao posledica:</a:t>
            </a:r>
          </a:p>
          <a:p>
            <a:pPr>
              <a:buFontTx/>
              <a:buChar char="-"/>
            </a:pPr>
            <a:r>
              <a:rPr lang="sr-Latn-RS" sz="2000" dirty="0" smtClean="0"/>
              <a:t>bolesti trudnice (srčane, plućne, bubrežne, dijabet..), </a:t>
            </a:r>
            <a:r>
              <a:rPr lang="sr-Latn-RS" sz="2000" dirty="0" smtClean="0"/>
              <a:t>eklampsija,...</a:t>
            </a:r>
            <a:endParaRPr lang="sr-Latn-RS" sz="2000" dirty="0" smtClean="0"/>
          </a:p>
          <a:p>
            <a:pPr>
              <a:buFontTx/>
              <a:buChar char="-"/>
            </a:pPr>
            <a:r>
              <a:rPr lang="sr-Latn-RS" sz="2000" dirty="0" smtClean="0"/>
              <a:t>od strane ploda: makrozomija, patološke prezentacije ploda</a:t>
            </a:r>
          </a:p>
          <a:p>
            <a:pPr>
              <a:buFontTx/>
              <a:buChar char="-"/>
            </a:pPr>
            <a:r>
              <a:rPr lang="sr-Latn-RS" sz="2000" dirty="0" smtClean="0"/>
              <a:t>patologija placente ili pupčanika</a:t>
            </a:r>
          </a:p>
          <a:p>
            <a:pPr>
              <a:buFontTx/>
              <a:buChar char="-"/>
            </a:pPr>
            <a:r>
              <a:rPr lang="sr-Latn-RS" sz="2000" dirty="0" smtClean="0"/>
              <a:t>akušerske intervencije (vakum pumpa)</a:t>
            </a:r>
          </a:p>
          <a:p>
            <a:pPr>
              <a:buNone/>
            </a:pPr>
            <a:endParaRPr lang="sr-Latn-RS" sz="2000" u="sng" dirty="0" smtClean="0">
              <a:solidFill>
                <a:srgbClr val="C00000"/>
              </a:solidFill>
            </a:endParaRPr>
          </a:p>
          <a:p>
            <a:r>
              <a:rPr lang="en-US" sz="2000" b="1" u="sng" dirty="0" smtClean="0">
                <a:solidFill>
                  <a:srgbClr val="C00000"/>
                </a:solidFill>
              </a:rPr>
              <a:t>K</a:t>
            </a:r>
            <a:r>
              <a:rPr lang="sr-Latn-RS" sz="2000" b="1" u="sng" dirty="0" smtClean="0">
                <a:solidFill>
                  <a:srgbClr val="C00000"/>
                </a:solidFill>
              </a:rPr>
              <a:t>linička slika HIE:</a:t>
            </a:r>
          </a:p>
          <a:p>
            <a:pPr>
              <a:buFontTx/>
              <a:buChar char="-"/>
            </a:pPr>
            <a:r>
              <a:rPr lang="en-US" sz="2000" dirty="0" smtClean="0"/>
              <a:t>L</a:t>
            </a:r>
            <a:r>
              <a:rPr lang="sr-Latn-RS" sz="2000" dirty="0" smtClean="0"/>
              <a:t>aka</a:t>
            </a:r>
          </a:p>
          <a:p>
            <a:pPr>
              <a:buFontTx/>
              <a:buChar char="-"/>
            </a:pPr>
            <a:r>
              <a:rPr lang="en-US" sz="2000" dirty="0" smtClean="0"/>
              <a:t>U</a:t>
            </a:r>
            <a:r>
              <a:rPr lang="sr-Latn-RS" sz="2000" dirty="0" smtClean="0"/>
              <a:t>mereno teška (plava asfiksija)</a:t>
            </a:r>
          </a:p>
          <a:p>
            <a:pPr>
              <a:buFontTx/>
              <a:buChar char="-"/>
            </a:pPr>
            <a:r>
              <a:rPr lang="en-US" sz="2000" dirty="0" smtClean="0"/>
              <a:t>T</a:t>
            </a:r>
            <a:r>
              <a:rPr lang="sr-Latn-RS" sz="2000" dirty="0" smtClean="0"/>
              <a:t>eška (bleda asfiksija)</a:t>
            </a:r>
          </a:p>
          <a:p>
            <a:pPr>
              <a:buNone/>
            </a:pPr>
            <a:endParaRPr lang="sr-Latn-RS" sz="2000" dirty="0" smtClean="0"/>
          </a:p>
          <a:p>
            <a:pPr algn="just"/>
            <a:r>
              <a:rPr lang="en-US" sz="2000" dirty="0" smtClean="0"/>
              <a:t>T</a:t>
            </a:r>
            <a:r>
              <a:rPr lang="sr-Latn-RS" sz="2000" dirty="0" smtClean="0"/>
              <a:t>ežina kliničke slike </a:t>
            </a:r>
            <a:r>
              <a:rPr lang="sr-Latn-RS" sz="2000" b="1" dirty="0" smtClean="0"/>
              <a:t>HIE</a:t>
            </a:r>
            <a:r>
              <a:rPr lang="sr-Latn-RS" sz="2000" dirty="0" smtClean="0"/>
              <a:t> uslovljena je stepenom i dužinom trajanja asfiksije kod ploda, kao i gestacijskom starosti ploda.</a:t>
            </a:r>
          </a:p>
          <a:p>
            <a:pPr algn="just"/>
            <a:endParaRPr lang="sr-Latn-RS" sz="2000" dirty="0" smtClean="0"/>
          </a:p>
          <a:p>
            <a:pPr algn="just"/>
            <a:r>
              <a:rPr lang="en-US" sz="2000" dirty="0" smtClean="0"/>
              <a:t>T</a:t>
            </a:r>
            <a:r>
              <a:rPr lang="sr-Latn-RS" sz="2000" dirty="0" smtClean="0"/>
              <a:t>eža asfiksija daje teža oštećenja mozga (encefalopatija), neurološke posledice i ranu smrtnost kod ove dece.</a:t>
            </a:r>
            <a:endParaRPr lang="en-US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52450" y="13747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400" u="sng" dirty="0" smtClean="0">
                <a:solidFill>
                  <a:srgbClr val="FF0000"/>
                </a:solidFill>
              </a:rPr>
              <a:t>N</a:t>
            </a:r>
            <a:r>
              <a:rPr lang="sr-Latn-RS" sz="2400" u="sng" dirty="0" smtClean="0">
                <a:solidFill>
                  <a:srgbClr val="FF0000"/>
                </a:solidFill>
              </a:rPr>
              <a:t>ovorođenče - neonatus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382641"/>
              </p:ext>
            </p:extLst>
          </p:nvPr>
        </p:nvGraphicFramePr>
        <p:xfrm>
          <a:off x="381000" y="2057400"/>
          <a:ext cx="82296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19100">
                <a:tc>
                  <a:txBody>
                    <a:bodyPr/>
                    <a:lstStyle/>
                    <a:p>
                      <a:pPr algn="l"/>
                      <a:r>
                        <a:rPr lang="sr-Latn-RS" sz="1600" dirty="0" smtClean="0"/>
                        <a:t>osobina/ocena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sr-Latn-RS" dirty="0" smtClean="0"/>
                        <a:t>oja kože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r>
                        <a:rPr lang="sr-Latn-RS" dirty="0" smtClean="0"/>
                        <a:t>leda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</a:t>
                      </a:r>
                      <a:r>
                        <a:rPr lang="sr-Latn-RS" dirty="0" smtClean="0"/>
                        <a:t>odra (cijanoza)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r>
                        <a:rPr lang="sr-Latn-RS" dirty="0" smtClean="0"/>
                        <a:t>užičasta </a:t>
                      </a:r>
                      <a:endParaRPr lang="en-US" dirty="0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r>
                        <a:rPr lang="sr-Latn-RS" dirty="0" smtClean="0"/>
                        <a:t>uls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r>
                        <a:rPr lang="sr-Latn-RS" dirty="0" smtClean="0"/>
                        <a:t>dsutan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 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 100</a:t>
                      </a:r>
                      <a:endParaRPr lang="en-US" dirty="0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r>
                        <a:rPr lang="sr-Latn-RS" dirty="0" smtClean="0"/>
                        <a:t>espiracije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r>
                        <a:rPr lang="sr-Latn-RS" dirty="0" smtClean="0"/>
                        <a:t>dsutne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r>
                        <a:rPr lang="sr-Latn-RS" dirty="0" smtClean="0"/>
                        <a:t>ovršne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r>
                        <a:rPr lang="sr-Latn-RS" dirty="0" smtClean="0"/>
                        <a:t>ratak plač</a:t>
                      </a:r>
                      <a:endParaRPr lang="en-US" dirty="0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r>
                        <a:rPr lang="sr-Latn-RS" dirty="0" smtClean="0"/>
                        <a:t>onus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</a:t>
                      </a:r>
                      <a:r>
                        <a:rPr lang="sr-Latn-RS" dirty="0" smtClean="0"/>
                        <a:t>litav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sr-Latn-RS" dirty="0" smtClean="0"/>
                        <a:t>laba fleksija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r>
                        <a:rPr lang="sr-Latn-RS" dirty="0" smtClean="0"/>
                        <a:t>obra fleksija</a:t>
                      </a:r>
                      <a:endParaRPr lang="en-US" dirty="0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r>
                        <a:rPr lang="sr-Latn-RS" dirty="0" smtClean="0"/>
                        <a:t>adražljivost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r>
                        <a:rPr lang="sr-Latn-RS" dirty="0" smtClean="0"/>
                        <a:t>ez odgovora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r>
                        <a:rPr lang="sr-Latn-RS" dirty="0" smtClean="0"/>
                        <a:t>rimasne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r>
                        <a:rPr lang="sr-Latn-RS" dirty="0" smtClean="0"/>
                        <a:t>rani se, plače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1000" y="1504890"/>
            <a:ext cx="42964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A</a:t>
            </a:r>
            <a:r>
              <a:rPr lang="sr-Latn-RS" sz="2000" dirty="0" smtClean="0"/>
              <a:t>pgar-skor (u 1. i 5. minutu po rođenju)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381000" y="4724400"/>
            <a:ext cx="3912546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 smtClean="0"/>
              <a:t>P</a:t>
            </a:r>
            <a:r>
              <a:rPr lang="sr-Latn-RS" sz="2000" dirty="0" smtClean="0"/>
              <a:t>ovoljan skor: 8,9 i 10.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L</a:t>
            </a:r>
            <a:r>
              <a:rPr lang="sr-Latn-RS" sz="2000" dirty="0" smtClean="0"/>
              <a:t>akša asfiksija: ocena 7, 6, 5 ili 4.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T</a:t>
            </a:r>
            <a:r>
              <a:rPr lang="sr-Latn-RS" sz="2000" dirty="0" smtClean="0"/>
              <a:t>eška asfiksija: 3, 2, 1.</a:t>
            </a:r>
          </a:p>
          <a:p>
            <a:pPr marL="342900" indent="-342900">
              <a:buAutoNum type="arabicPeriod"/>
            </a:pPr>
            <a:endParaRPr lang="en-US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82000" cy="1143000"/>
          </a:xfrm>
        </p:spPr>
        <p:txBody>
          <a:bodyPr>
            <a:normAutofit/>
          </a:bodyPr>
          <a:lstStyle/>
          <a:p>
            <a:pPr algn="ctr"/>
            <a:r>
              <a:rPr lang="sr-Latn-RS" sz="2400" dirty="0" smtClean="0">
                <a:solidFill>
                  <a:srgbClr val="FF0000"/>
                </a:solidFill>
              </a:rPr>
              <a:t>Biološki teratogeni -virusi, bakterije, paraziti kao </a:t>
            </a:r>
            <a:r>
              <a:rPr lang="sr-Latn-RS" sz="2400" dirty="0" smtClean="0">
                <a:solidFill>
                  <a:srgbClr val="FF0000"/>
                </a:solidFill>
              </a:rPr>
              <a:t/>
            </a:r>
            <a:br>
              <a:rPr lang="sr-Latn-RS" sz="2400" dirty="0" smtClean="0">
                <a:solidFill>
                  <a:srgbClr val="FF0000"/>
                </a:solidFill>
              </a:rPr>
            </a:br>
            <a:r>
              <a:rPr lang="sr-Latn-RS" sz="2400" dirty="0" smtClean="0">
                <a:solidFill>
                  <a:srgbClr val="FF0000"/>
                </a:solidFill>
              </a:rPr>
              <a:t>uzročnici </a:t>
            </a:r>
            <a:r>
              <a:rPr lang="sr-Latn-RS" sz="2400" dirty="0" smtClean="0">
                <a:solidFill>
                  <a:srgbClr val="FF0000"/>
                </a:solidFill>
              </a:rPr>
              <a:t>infekcija u trudnoći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676400"/>
            <a:ext cx="8458200" cy="440709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</a:t>
            </a:r>
            <a:r>
              <a:rPr lang="sr-Latn-RS" sz="2000" dirty="0" smtClean="0"/>
              <a:t>lod se inficira: </a:t>
            </a:r>
          </a:p>
          <a:p>
            <a:pPr>
              <a:buNone/>
            </a:pPr>
            <a:endParaRPr lang="sr-Latn-RS" sz="2000" dirty="0" smtClean="0"/>
          </a:p>
          <a:p>
            <a:pPr lvl="1" algn="just"/>
            <a:r>
              <a:rPr lang="en-US" sz="2000" b="1" dirty="0" smtClean="0"/>
              <a:t>D</a:t>
            </a:r>
            <a:r>
              <a:rPr lang="sr-Latn-RS" sz="2000" b="1" dirty="0" smtClean="0"/>
              <a:t>irektno </a:t>
            </a:r>
            <a:r>
              <a:rPr lang="sr-Latn-RS" sz="2000" dirty="0" smtClean="0"/>
              <a:t>– uzročnik inficira majku i putem krvi majke (placente) direktno ulazi u krvotok ploda i inficira plod.</a:t>
            </a:r>
          </a:p>
          <a:p>
            <a:pPr lvl="1" algn="just">
              <a:buNone/>
            </a:pPr>
            <a:endParaRPr lang="sr-Latn-RS" sz="2000" dirty="0" smtClean="0"/>
          </a:p>
          <a:p>
            <a:pPr lvl="1" algn="just"/>
            <a:r>
              <a:rPr lang="en-US" sz="2000" b="1" dirty="0" smtClean="0"/>
              <a:t>I</a:t>
            </a:r>
            <a:r>
              <a:rPr lang="sr-Latn-RS" sz="2000" b="1" dirty="0" smtClean="0"/>
              <a:t>ndirektno </a:t>
            </a:r>
            <a:r>
              <a:rPr lang="sr-Latn-RS" sz="2000" dirty="0" smtClean="0"/>
              <a:t>– oboljeva majka, a toksini infekcije prolaze placentu i dovode do oštećenja ploda.</a:t>
            </a:r>
          </a:p>
          <a:p>
            <a:pPr lvl="1" algn="just"/>
            <a:endParaRPr lang="sr-Latn-RS" sz="2000" dirty="0" smtClean="0"/>
          </a:p>
          <a:p>
            <a:pPr lvl="1" algn="ctr"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P</a:t>
            </a:r>
            <a:r>
              <a:rPr lang="sr-Latn-RS" sz="2000" dirty="0" smtClean="0">
                <a:solidFill>
                  <a:srgbClr val="0070C0"/>
                </a:solidFill>
              </a:rPr>
              <a:t>eriod inkubacije kod ploda, dužina trajanja i težina infekcije kod ploda, kao i krajnji ishod, može se razlikovati od karakteristika infekcije kod majke.</a:t>
            </a:r>
          </a:p>
          <a:p>
            <a:pPr lvl="1" algn="just">
              <a:buNone/>
            </a:pPr>
            <a:endParaRPr lang="en-US" sz="2000" i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/>
              <a:t>R</a:t>
            </a:r>
            <a:r>
              <a:rPr lang="sr-Latn-RS" sz="2400" b="1" dirty="0" smtClean="0"/>
              <a:t>ubeolarna embriopatija </a:t>
            </a:r>
            <a:r>
              <a:rPr lang="sr-Latn-RS" sz="2400" dirty="0" smtClean="0">
                <a:solidFill>
                  <a:schemeClr val="tx1"/>
                </a:solidFill>
              </a:rPr>
              <a:t>– izaziva je virus Rubelle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0" y="2286000"/>
            <a:ext cx="2742876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 descr="C:\Users\Korisnik\Downloads\rubel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2057400"/>
            <a:ext cx="3228975" cy="28194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219200" y="4874179"/>
            <a:ext cx="230107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sr-Latn-RS" dirty="0" smtClean="0"/>
              <a:t>rubeolarni osip na koži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556144" y="4267200"/>
            <a:ext cx="239334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sr-Latn-RS" dirty="0" smtClean="0"/>
              <a:t>promene na očima kod </a:t>
            </a:r>
          </a:p>
          <a:p>
            <a:pPr algn="ctr"/>
            <a:r>
              <a:rPr lang="sr-Latn-RS" dirty="0" smtClean="0"/>
              <a:t>kongenitalne Rubeole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685800"/>
            <a:ext cx="8600954" cy="5410200"/>
          </a:xfrm>
        </p:spPr>
        <p:txBody>
          <a:bodyPr>
            <a:noAutofit/>
          </a:bodyPr>
          <a:lstStyle/>
          <a:p>
            <a:pPr algn="just"/>
            <a:r>
              <a:rPr lang="en-US" sz="2000" dirty="0" err="1" smtClean="0"/>
              <a:t>Infektivno</a:t>
            </a:r>
            <a:r>
              <a:rPr lang="en-US" sz="2000" dirty="0" smtClean="0"/>
              <a:t> </a:t>
            </a:r>
            <a:r>
              <a:rPr lang="en-US" sz="2000" dirty="0" err="1" smtClean="0"/>
              <a:t>oboljenje</a:t>
            </a:r>
            <a:r>
              <a:rPr lang="en-US" sz="2000" dirty="0" smtClean="0"/>
              <a:t>, </a:t>
            </a:r>
            <a:r>
              <a:rPr lang="en-US" sz="2000" dirty="0" err="1" smtClean="0"/>
              <a:t>izaziva</a:t>
            </a:r>
            <a:r>
              <a:rPr lang="sr-Latn-RS" sz="2000" dirty="0" smtClean="0"/>
              <a:t>č</a:t>
            </a:r>
            <a:r>
              <a:rPr lang="en-US" sz="2000" dirty="0" smtClean="0"/>
              <a:t> je </a:t>
            </a:r>
            <a:r>
              <a:rPr lang="en-US" sz="2000" dirty="0" err="1" smtClean="0"/>
              <a:t>Rubela</a:t>
            </a:r>
            <a:r>
              <a:rPr lang="en-US" sz="2000" dirty="0" smtClean="0"/>
              <a:t> virus (RNK virus)</a:t>
            </a:r>
            <a:r>
              <a:rPr lang="sr-Latn-RS" sz="2000" dirty="0" smtClean="0"/>
              <a:t>.</a:t>
            </a:r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err="1" smtClean="0"/>
              <a:t>Simptomi</a:t>
            </a:r>
            <a:r>
              <a:rPr lang="en-US" sz="2000" dirty="0" smtClean="0"/>
              <a:t> </a:t>
            </a:r>
            <a:r>
              <a:rPr lang="en-US" sz="2000" dirty="0" err="1" smtClean="0"/>
              <a:t>infekcije</a:t>
            </a:r>
            <a:r>
              <a:rPr lang="en-US" sz="2000" dirty="0" smtClean="0"/>
              <a:t> </a:t>
            </a:r>
            <a:r>
              <a:rPr lang="en-US" sz="2000" dirty="0" err="1" smtClean="0"/>
              <a:t>majke</a:t>
            </a:r>
            <a:r>
              <a:rPr lang="en-US" sz="2000" dirty="0" smtClean="0"/>
              <a:t> </a:t>
            </a:r>
            <a:r>
              <a:rPr lang="sr-Latn-RS" sz="2000" dirty="0" smtClean="0"/>
              <a:t>su </a:t>
            </a:r>
            <a:r>
              <a:rPr lang="en-US" sz="2000" dirty="0" smtClean="0"/>
              <a:t>obi</a:t>
            </a:r>
            <a:r>
              <a:rPr lang="sr-Latn-RS" sz="2000" dirty="0" smtClean="0"/>
              <a:t>č</a:t>
            </a:r>
            <a:r>
              <a:rPr lang="en-US" sz="2000" dirty="0" smtClean="0"/>
              <a:t>no </a:t>
            </a:r>
            <a:r>
              <a:rPr lang="en-US" sz="2000" dirty="0" err="1" smtClean="0"/>
              <a:t>lak</a:t>
            </a:r>
            <a:r>
              <a:rPr lang="sr-Latn-RS" sz="2000" dirty="0" smtClean="0"/>
              <a:t>š</a:t>
            </a:r>
            <a:r>
              <a:rPr lang="en-US" sz="2000" dirty="0" err="1" smtClean="0"/>
              <a:t>eg</a:t>
            </a:r>
            <a:r>
              <a:rPr lang="en-US" sz="2000" dirty="0" smtClean="0"/>
              <a:t> </a:t>
            </a:r>
            <a:r>
              <a:rPr lang="en-US" sz="2000" dirty="0" err="1" smtClean="0"/>
              <a:t>stepena</a:t>
            </a:r>
            <a:r>
              <a:rPr lang="sr-Latn-RS" sz="2000" dirty="0" smtClean="0"/>
              <a:t>.</a:t>
            </a:r>
            <a:endParaRPr lang="en-US" sz="2000" dirty="0" smtClean="0"/>
          </a:p>
          <a:p>
            <a:pPr algn="just">
              <a:buNone/>
            </a:pPr>
            <a:endParaRPr lang="en-US" sz="2000" dirty="0" smtClean="0">
              <a:solidFill>
                <a:srgbClr val="7030A0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7030A0"/>
                </a:solidFill>
              </a:rPr>
              <a:t>Tokom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viremije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majke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biva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zahva</a:t>
            </a:r>
            <a:r>
              <a:rPr lang="sr-Latn-RS" sz="2000" dirty="0" smtClean="0">
                <a:solidFill>
                  <a:srgbClr val="7030A0"/>
                </a:solidFill>
              </a:rPr>
              <a:t>ć</a:t>
            </a:r>
            <a:r>
              <a:rPr lang="en-US" sz="2000" dirty="0" err="1" smtClean="0">
                <a:solidFill>
                  <a:srgbClr val="7030A0"/>
                </a:solidFill>
              </a:rPr>
              <a:t>ena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i</a:t>
            </a:r>
            <a:r>
              <a:rPr lang="en-US" sz="2000" dirty="0" smtClean="0">
                <a:solidFill>
                  <a:srgbClr val="7030A0"/>
                </a:solidFill>
              </a:rPr>
              <a:t> placenta</a:t>
            </a:r>
            <a:r>
              <a:rPr lang="sr-Latn-RS" sz="2000" dirty="0" smtClean="0">
                <a:solidFill>
                  <a:srgbClr val="7030A0"/>
                </a:solidFill>
              </a:rPr>
              <a:t> (placentitis)</a:t>
            </a:r>
            <a:r>
              <a:rPr lang="en-US" sz="2000" dirty="0" smtClean="0">
                <a:solidFill>
                  <a:srgbClr val="7030A0"/>
                </a:solidFill>
              </a:rPr>
              <a:t>,</a:t>
            </a:r>
            <a:r>
              <a:rPr lang="sr-Latn-RS" sz="2000" dirty="0" smtClean="0">
                <a:solidFill>
                  <a:srgbClr val="7030A0"/>
                </a:solidFill>
              </a:rPr>
              <a:t> a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preko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placente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sr-Latn-RS" sz="2000" dirty="0" smtClean="0">
                <a:solidFill>
                  <a:srgbClr val="7030A0"/>
                </a:solidFill>
              </a:rPr>
              <a:t>može da se </a:t>
            </a:r>
            <a:r>
              <a:rPr lang="en-US" sz="2000" dirty="0" err="1" smtClean="0">
                <a:solidFill>
                  <a:srgbClr val="7030A0"/>
                </a:solidFill>
              </a:rPr>
              <a:t>inficira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sr-Latn-RS" sz="2000" dirty="0" smtClean="0">
                <a:solidFill>
                  <a:srgbClr val="7030A0"/>
                </a:solidFill>
              </a:rPr>
              <a:t>i</a:t>
            </a:r>
            <a:r>
              <a:rPr lang="en-US" sz="2000" dirty="0" smtClean="0">
                <a:solidFill>
                  <a:srgbClr val="7030A0"/>
                </a:solidFill>
              </a:rPr>
              <a:t> plod</a:t>
            </a:r>
            <a:r>
              <a:rPr lang="sr-Latn-RS" sz="2000" dirty="0" smtClean="0">
                <a:solidFill>
                  <a:srgbClr val="7030A0"/>
                </a:solidFill>
              </a:rPr>
              <a:t>.</a:t>
            </a:r>
            <a:endParaRPr lang="en-US" sz="2000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U </a:t>
            </a:r>
            <a:r>
              <a:rPr lang="en-US" sz="2000" dirty="0" err="1" smtClean="0"/>
              <a:t>periodu</a:t>
            </a:r>
            <a:r>
              <a:rPr lang="en-US" sz="2000" dirty="0" smtClean="0"/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embriogeneze</a:t>
            </a:r>
            <a:r>
              <a:rPr lang="sr-Latn-RS" sz="2000" dirty="0"/>
              <a:t> </a:t>
            </a:r>
            <a:r>
              <a:rPr lang="en-US" sz="2000" dirty="0" smtClean="0"/>
              <a:t>virus</a:t>
            </a:r>
            <a:r>
              <a:rPr lang="sr-Latn-RS" sz="2000" dirty="0" smtClean="0"/>
              <a:t> </a:t>
            </a:r>
            <a:r>
              <a:rPr lang="sr-Latn-RS" sz="2000" dirty="0" smtClean="0"/>
              <a:t>Rubele</a:t>
            </a:r>
            <a:r>
              <a:rPr lang="en-US" sz="2000" dirty="0" smtClean="0"/>
              <a:t> </a:t>
            </a:r>
            <a:r>
              <a:rPr lang="en-US" sz="2000" dirty="0" err="1" smtClean="0"/>
              <a:t>ima</a:t>
            </a:r>
            <a:r>
              <a:rPr lang="en-US" sz="2000" dirty="0" smtClean="0"/>
              <a:t> </a:t>
            </a:r>
            <a:r>
              <a:rPr lang="en-US" sz="2000" dirty="0" err="1" smtClean="0"/>
              <a:t>najve</a:t>
            </a:r>
            <a:r>
              <a:rPr lang="sr-Latn-RS" sz="2000" dirty="0" smtClean="0"/>
              <a:t>ć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afinitet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sr-Latn-RS" sz="2000" dirty="0" smtClean="0"/>
              <a:t>:</a:t>
            </a:r>
            <a:r>
              <a:rPr lang="en-US" sz="2000" dirty="0" smtClean="0"/>
              <a:t> </a:t>
            </a:r>
            <a:endParaRPr lang="sr-Latn-RS" sz="2000" dirty="0" smtClean="0"/>
          </a:p>
          <a:p>
            <a:pPr marL="109728" indent="0" algn="just">
              <a:buNone/>
            </a:pPr>
            <a:r>
              <a:rPr lang="sr-Latn-RS" sz="2000" dirty="0"/>
              <a:t> </a:t>
            </a:r>
            <a:r>
              <a:rPr lang="sr-Latn-RS" sz="2000" dirty="0" smtClean="0"/>
              <a:t>  - </a:t>
            </a:r>
            <a:r>
              <a:rPr lang="en-US" sz="2000" dirty="0" smtClean="0"/>
              <a:t>organ </a:t>
            </a:r>
            <a:r>
              <a:rPr lang="sr-Latn-RS" sz="2000" dirty="0" err="1" smtClean="0"/>
              <a:t>č</a:t>
            </a:r>
            <a:r>
              <a:rPr lang="en-US" sz="2000" dirty="0" err="1" smtClean="0"/>
              <a:t>ula</a:t>
            </a:r>
            <a:r>
              <a:rPr lang="en-US" sz="2000" dirty="0" smtClean="0"/>
              <a:t> </a:t>
            </a:r>
            <a:r>
              <a:rPr lang="en-US" sz="2000" dirty="0" err="1" smtClean="0"/>
              <a:t>vida</a:t>
            </a:r>
            <a:r>
              <a:rPr lang="sr-Latn-RS" sz="2000" dirty="0" smtClean="0"/>
              <a:t> i </a:t>
            </a:r>
            <a:r>
              <a:rPr lang="en-US" sz="2000" dirty="0" err="1" smtClean="0"/>
              <a:t>sluha</a:t>
            </a:r>
            <a:r>
              <a:rPr lang="en-US" sz="2000" dirty="0" smtClean="0"/>
              <a:t>, </a:t>
            </a:r>
            <a:endParaRPr lang="sr-Latn-RS" sz="2000" dirty="0" smtClean="0"/>
          </a:p>
          <a:p>
            <a:pPr marL="109728" indent="0" algn="just">
              <a:buNone/>
            </a:pPr>
            <a:r>
              <a:rPr lang="sr-Latn-RS" sz="2000" dirty="0" smtClean="0"/>
              <a:t>   - </a:t>
            </a:r>
            <a:r>
              <a:rPr lang="en-US" sz="2000" dirty="0" err="1" smtClean="0"/>
              <a:t>src</a:t>
            </a:r>
            <a:r>
              <a:rPr lang="sr-Latn-RS" sz="2000" dirty="0" smtClean="0"/>
              <a:t>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krvn</a:t>
            </a:r>
            <a:r>
              <a:rPr lang="sr-Latn-RS" sz="2000" dirty="0" smtClean="0"/>
              <a:t>e </a:t>
            </a:r>
            <a:r>
              <a:rPr lang="en-US" sz="2000" dirty="0" err="1" smtClean="0"/>
              <a:t>sudov</a:t>
            </a:r>
            <a:r>
              <a:rPr lang="sr-Latn-RS" sz="2000" dirty="0" smtClean="0"/>
              <a:t>e</a:t>
            </a:r>
            <a:r>
              <a:rPr lang="en-US" sz="2000" dirty="0" smtClean="0"/>
              <a:t>, </a:t>
            </a:r>
            <a:endParaRPr lang="sr-Latn-RS" sz="2000" dirty="0"/>
          </a:p>
          <a:p>
            <a:pPr marL="109728" indent="0" algn="just">
              <a:buNone/>
            </a:pPr>
            <a:r>
              <a:rPr lang="sr-Latn-RS" sz="2000" dirty="0" smtClean="0"/>
              <a:t>   - </a:t>
            </a:r>
            <a:r>
              <a:rPr lang="en-US" sz="2000" dirty="0" smtClean="0"/>
              <a:t>CNS</a:t>
            </a:r>
            <a:r>
              <a:rPr lang="sr-Latn-RS" sz="2000" dirty="0" smtClean="0"/>
              <a:t>.</a:t>
            </a:r>
            <a:r>
              <a:rPr lang="en-US" sz="2000" dirty="0" smtClean="0"/>
              <a:t> </a:t>
            </a:r>
            <a:endParaRPr lang="sr-Latn-RS" sz="2000" dirty="0" smtClean="0"/>
          </a:p>
          <a:p>
            <a:pPr marL="109728" indent="0" algn="just">
              <a:buNone/>
            </a:pPr>
            <a:r>
              <a:rPr lang="en-US" sz="2000" dirty="0" err="1" smtClean="0"/>
              <a:t>Posledi</a:t>
            </a:r>
            <a:r>
              <a:rPr lang="sr-Latn-RS" sz="2000" dirty="0" smtClean="0"/>
              <a:t>č</a:t>
            </a:r>
            <a:r>
              <a:rPr lang="en-US" sz="2000" dirty="0" smtClean="0"/>
              <a:t>no </a:t>
            </a:r>
            <a:r>
              <a:rPr lang="en-US" sz="2000" dirty="0" err="1" smtClean="0"/>
              <a:t>moze</a:t>
            </a:r>
            <a:r>
              <a:rPr lang="en-US" sz="2000" dirty="0" smtClean="0"/>
              <a:t> do</a:t>
            </a:r>
            <a:r>
              <a:rPr lang="sr-Latn-RS" sz="2000" dirty="0" smtClean="0"/>
              <a:t>ć</a:t>
            </a:r>
            <a:r>
              <a:rPr lang="en-US" sz="2000" dirty="0" err="1" smtClean="0"/>
              <a:t>i</a:t>
            </a:r>
            <a:r>
              <a:rPr lang="en-US" sz="2000" dirty="0" smtClean="0"/>
              <a:t> do </a:t>
            </a:r>
            <a:r>
              <a:rPr lang="en-US" sz="2000" dirty="0" err="1" smtClean="0"/>
              <a:t>smrti</a:t>
            </a:r>
            <a:r>
              <a:rPr lang="en-US" sz="2000" dirty="0" smtClean="0"/>
              <a:t> </a:t>
            </a:r>
            <a:r>
              <a:rPr lang="en-US" sz="2000" dirty="0" err="1" smtClean="0"/>
              <a:t>fetusa</a:t>
            </a:r>
            <a:r>
              <a:rPr lang="en-US" sz="2000" dirty="0" smtClean="0"/>
              <a:t>, </a:t>
            </a:r>
            <a:r>
              <a:rPr lang="en-US" sz="2000" dirty="0" err="1" smtClean="0"/>
              <a:t>poba</a:t>
            </a:r>
            <a:r>
              <a:rPr lang="sr-Latn-RS" sz="2000" dirty="0" smtClean="0"/>
              <a:t>č</a:t>
            </a:r>
            <a:r>
              <a:rPr lang="en-US" sz="2000" dirty="0" err="1" smtClean="0"/>
              <a:t>aja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</a:t>
            </a:r>
            <a:r>
              <a:rPr lang="en-US" sz="2000" dirty="0" err="1" smtClean="0"/>
              <a:t>malformacij</a:t>
            </a:r>
            <a:r>
              <a:rPr lang="sr-Latn-RS" sz="2000" dirty="0" smtClean="0"/>
              <a:t>e</a:t>
            </a:r>
            <a:r>
              <a:rPr lang="en-US" sz="2000" dirty="0" smtClean="0"/>
              <a:t> </a:t>
            </a:r>
            <a:r>
              <a:rPr lang="en-US" sz="2000" dirty="0" err="1" smtClean="0"/>
              <a:t>organa</a:t>
            </a:r>
            <a:r>
              <a:rPr lang="sr-Latn-RS" sz="2000" dirty="0" smtClean="0"/>
              <a:t>.</a:t>
            </a:r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err="1" smtClean="0"/>
              <a:t>Rubeolarnu</a:t>
            </a:r>
            <a:r>
              <a:rPr lang="en-US" sz="2000" b="1" dirty="0" smtClean="0"/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fetopatiju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/>
              <a:t>prati</a:t>
            </a:r>
            <a:r>
              <a:rPr lang="en-US" sz="2000" dirty="0" smtClean="0"/>
              <a:t> </a:t>
            </a:r>
            <a:r>
              <a:rPr lang="en-US" sz="2000" dirty="0" err="1" smtClean="0"/>
              <a:t>infekcija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sr-Latn-RS" sz="2000" dirty="0" smtClean="0"/>
              <a:t>ć</a:t>
            </a:r>
            <a:r>
              <a:rPr lang="en-US" sz="2000" dirty="0" smtClean="0"/>
              <a:t> </a:t>
            </a:r>
            <a:r>
              <a:rPr lang="en-US" sz="2000" dirty="0" err="1" smtClean="0"/>
              <a:t>formiranih</a:t>
            </a:r>
            <a:r>
              <a:rPr lang="en-US" sz="2000" dirty="0" smtClean="0"/>
              <a:t> </a:t>
            </a:r>
            <a:r>
              <a:rPr lang="en-US" sz="2000" dirty="0" err="1" smtClean="0"/>
              <a:t>tkiva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</a:t>
            </a:r>
            <a:r>
              <a:rPr lang="en-US" sz="2000" dirty="0" err="1" smtClean="0"/>
              <a:t>organa</a:t>
            </a:r>
            <a:r>
              <a:rPr lang="sr-Latn-RS" sz="2000" dirty="0" smtClean="0"/>
              <a:t>.</a:t>
            </a:r>
            <a:endParaRPr lang="en-US" sz="2000" dirty="0" smtClean="0"/>
          </a:p>
          <a:p>
            <a:pPr algn="just"/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457200"/>
            <a:ext cx="8382000" cy="5791200"/>
          </a:xfrm>
        </p:spPr>
        <p:txBody>
          <a:bodyPr>
            <a:noAutofit/>
          </a:bodyPr>
          <a:lstStyle/>
          <a:p>
            <a:pPr algn="just"/>
            <a:r>
              <a:rPr lang="sr-Latn-RS" sz="2000" dirty="0" smtClean="0"/>
              <a:t>Potvrda infekcije: p</a:t>
            </a:r>
            <a:r>
              <a:rPr lang="en-US" sz="2000" dirty="0" err="1" smtClean="0"/>
              <a:t>ozitivan</a:t>
            </a:r>
            <a:r>
              <a:rPr lang="en-US" sz="2000" dirty="0" smtClean="0"/>
              <a:t> </a:t>
            </a:r>
            <a:r>
              <a:rPr lang="en-US" sz="2000" dirty="0" err="1" smtClean="0"/>
              <a:t>nalaz</a:t>
            </a:r>
            <a:r>
              <a:rPr lang="en-US" sz="2000" dirty="0" smtClean="0"/>
              <a:t> </a:t>
            </a:r>
            <a:r>
              <a:rPr lang="en-US" sz="2000" dirty="0" err="1" smtClean="0"/>
              <a:t>virusa</a:t>
            </a:r>
            <a:r>
              <a:rPr lang="en-US" sz="2000" dirty="0" smtClean="0"/>
              <a:t> u </a:t>
            </a:r>
            <a:r>
              <a:rPr lang="en-US" sz="2000" dirty="0" err="1" smtClean="0"/>
              <a:t>krvi</a:t>
            </a:r>
            <a:r>
              <a:rPr lang="en-US" sz="2000" dirty="0" smtClean="0"/>
              <a:t> </a:t>
            </a:r>
            <a:r>
              <a:rPr lang="en-US" sz="2000" dirty="0" err="1" smtClean="0"/>
              <a:t>majke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pup</a:t>
            </a:r>
            <a:r>
              <a:rPr lang="sr-Latn-RS" sz="2000" dirty="0" smtClean="0"/>
              <a:t>č</a:t>
            </a:r>
            <a:r>
              <a:rPr lang="en-US" sz="2000" dirty="0" err="1" smtClean="0"/>
              <a:t>aniku</a:t>
            </a:r>
            <a:r>
              <a:rPr lang="en-US" sz="2000" dirty="0" smtClean="0"/>
              <a:t> </a:t>
            </a:r>
            <a:r>
              <a:rPr lang="en-US" sz="2000" dirty="0" err="1" smtClean="0"/>
              <a:t>ploda</a:t>
            </a:r>
            <a:r>
              <a:rPr lang="en-US" sz="2000" dirty="0" smtClean="0"/>
              <a:t>, </a:t>
            </a:r>
            <a:r>
              <a:rPr lang="en-US" sz="2000" dirty="0" err="1" smtClean="0"/>
              <a:t>kao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nalaz</a:t>
            </a:r>
            <a:r>
              <a:rPr lang="en-US" sz="2000" dirty="0" smtClean="0"/>
              <a:t> </a:t>
            </a:r>
            <a:r>
              <a:rPr lang="en-US" sz="2000" dirty="0" err="1" smtClean="0"/>
              <a:t>specifi</a:t>
            </a:r>
            <a:r>
              <a:rPr lang="sr-Latn-RS" sz="2000" dirty="0" smtClean="0"/>
              <a:t>č</a:t>
            </a:r>
            <a:r>
              <a:rPr lang="en-US" sz="2000" dirty="0" err="1" smtClean="0"/>
              <a:t>nih</a:t>
            </a:r>
            <a:r>
              <a:rPr lang="en-US" sz="2000" dirty="0" smtClean="0"/>
              <a:t> </a:t>
            </a:r>
            <a:r>
              <a:rPr lang="en-US" sz="2000" dirty="0" err="1" smtClean="0"/>
              <a:t>antitela</a:t>
            </a:r>
            <a:r>
              <a:rPr lang="sr-Latn-RS" sz="2000" dirty="0" smtClean="0"/>
              <a:t>.</a:t>
            </a:r>
            <a:r>
              <a:rPr lang="en-US" sz="2000" dirty="0" smtClean="0"/>
              <a:t> 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Le</a:t>
            </a:r>
            <a:r>
              <a:rPr lang="sr-Latn-RS" sz="2000" dirty="0" smtClean="0"/>
              <a:t>č</a:t>
            </a:r>
            <a:r>
              <a:rPr lang="en-US" sz="2000" dirty="0" err="1" smtClean="0"/>
              <a:t>enje</a:t>
            </a:r>
            <a:r>
              <a:rPr lang="en-US" sz="2000" dirty="0" smtClean="0"/>
              <a:t> </a:t>
            </a:r>
            <a:r>
              <a:rPr lang="en-US" sz="2000" dirty="0" err="1" smtClean="0"/>
              <a:t>majke</a:t>
            </a:r>
            <a:r>
              <a:rPr lang="en-US" sz="2000" dirty="0" smtClean="0"/>
              <a:t> je </a:t>
            </a:r>
            <a:r>
              <a:rPr lang="en-US" sz="2000" dirty="0" err="1" smtClean="0"/>
              <a:t>simptomatsko</a:t>
            </a:r>
            <a:r>
              <a:rPr lang="en-US" sz="2000" dirty="0" smtClean="0"/>
              <a:t>. </a:t>
            </a:r>
            <a:endParaRPr lang="sr-Latn-RS" sz="2000" dirty="0" smtClean="0"/>
          </a:p>
          <a:p>
            <a:pPr algn="just"/>
            <a:endParaRPr lang="sr-Latn-RS" sz="2000" dirty="0" smtClean="0"/>
          </a:p>
          <a:p>
            <a:pPr algn="just"/>
            <a:r>
              <a:rPr lang="sr-Latn-RS" sz="2000" dirty="0" smtClean="0"/>
              <a:t>S</a:t>
            </a:r>
            <a:r>
              <a:rPr lang="en-US" sz="2000" dirty="0" err="1" smtClean="0"/>
              <a:t>avetovanje</a:t>
            </a:r>
            <a:r>
              <a:rPr lang="en-US" sz="2000" dirty="0" smtClean="0"/>
              <a:t> </a:t>
            </a:r>
            <a:r>
              <a:rPr lang="en-US" sz="2000" dirty="0" err="1" smtClean="0"/>
              <a:t>zavisi</a:t>
            </a:r>
            <a:r>
              <a:rPr lang="en-US" sz="2000" dirty="0" smtClean="0"/>
              <a:t> </a:t>
            </a:r>
            <a:r>
              <a:rPr lang="en-US" sz="2000" dirty="0" err="1" smtClean="0"/>
              <a:t>od</a:t>
            </a:r>
            <a:r>
              <a:rPr lang="en-US" sz="2000" dirty="0" smtClean="0"/>
              <a:t> </a:t>
            </a:r>
            <a:r>
              <a:rPr lang="en-US" sz="2000" dirty="0" err="1" smtClean="0"/>
              <a:t>perioda</a:t>
            </a:r>
            <a:r>
              <a:rPr lang="en-US" sz="2000" dirty="0" smtClean="0"/>
              <a:t> </a:t>
            </a:r>
            <a:r>
              <a:rPr lang="en-US" sz="2000" dirty="0" err="1" smtClean="0"/>
              <a:t>infekcije</a:t>
            </a:r>
            <a:r>
              <a:rPr lang="en-US" sz="2000" dirty="0" smtClean="0"/>
              <a:t> </a:t>
            </a:r>
            <a:r>
              <a:rPr lang="en-US" sz="2000" dirty="0" err="1" smtClean="0"/>
              <a:t>majke</a:t>
            </a:r>
            <a:r>
              <a:rPr lang="en-US" sz="2000" dirty="0" smtClean="0"/>
              <a:t> </a:t>
            </a:r>
            <a:r>
              <a:rPr lang="en-US" sz="2000" dirty="0" err="1" smtClean="0"/>
              <a:t>tj</a:t>
            </a:r>
            <a:r>
              <a:rPr lang="en-US" sz="2000" dirty="0" smtClean="0"/>
              <a:t>. </a:t>
            </a:r>
            <a:r>
              <a:rPr lang="en-US" sz="2000" dirty="0" err="1" smtClean="0"/>
              <a:t>ploda</a:t>
            </a:r>
            <a:r>
              <a:rPr lang="en-US" sz="2000" dirty="0" smtClean="0"/>
              <a:t>.</a:t>
            </a:r>
            <a:endParaRPr lang="sr-Latn-RS" sz="2000" dirty="0" smtClean="0"/>
          </a:p>
          <a:p>
            <a:pPr marL="109728" indent="0" algn="just">
              <a:buNone/>
            </a:pPr>
            <a:endParaRPr lang="sr-Latn-RS" sz="2000" dirty="0" smtClean="0"/>
          </a:p>
          <a:p>
            <a:pPr algn="just"/>
            <a:r>
              <a:rPr lang="en-US" sz="2000" dirty="0" err="1" smtClean="0">
                <a:solidFill>
                  <a:srgbClr val="C00000"/>
                </a:solidFill>
              </a:rPr>
              <a:t>Statisti</a:t>
            </a:r>
            <a:r>
              <a:rPr lang="sr-Latn-RS" sz="2000" dirty="0" smtClean="0">
                <a:solidFill>
                  <a:srgbClr val="C00000"/>
                </a:solidFill>
              </a:rPr>
              <a:t>č</a:t>
            </a:r>
            <a:r>
              <a:rPr lang="en-US" sz="2000" dirty="0" err="1" smtClean="0">
                <a:solidFill>
                  <a:srgbClr val="C00000"/>
                </a:solidFill>
              </a:rPr>
              <a:t>ki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gledano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rizik</a:t>
            </a:r>
            <a:r>
              <a:rPr lang="en-US" sz="2000" dirty="0" smtClean="0">
                <a:solidFill>
                  <a:srgbClr val="C00000"/>
                </a:solidFill>
              </a:rPr>
              <a:t> od </a:t>
            </a:r>
            <a:r>
              <a:rPr lang="en-US" sz="2000" dirty="0" err="1" smtClean="0">
                <a:solidFill>
                  <a:srgbClr val="C00000"/>
                </a:solidFill>
              </a:rPr>
              <a:t>malformisanja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ploda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iznosi</a:t>
            </a:r>
            <a:r>
              <a:rPr lang="en-US" sz="2000" dirty="0" smtClean="0">
                <a:solidFill>
                  <a:srgbClr val="C00000"/>
                </a:solidFill>
              </a:rPr>
              <a:t>: </a:t>
            </a:r>
            <a:endParaRPr lang="sr-Latn-RS" sz="2000" dirty="0" smtClean="0">
              <a:solidFill>
                <a:srgbClr val="C00000"/>
              </a:solidFill>
            </a:endParaRPr>
          </a:p>
          <a:p>
            <a:pPr marL="109728" indent="0" algn="just">
              <a:buNone/>
            </a:pPr>
            <a:r>
              <a:rPr lang="sr-Latn-RS" sz="2000" dirty="0">
                <a:solidFill>
                  <a:srgbClr val="C00000"/>
                </a:solidFill>
              </a:rPr>
              <a:t> </a:t>
            </a:r>
            <a:r>
              <a:rPr lang="sr-Latn-RS" sz="2000" dirty="0">
                <a:solidFill>
                  <a:srgbClr val="C00000"/>
                </a:solidFill>
              </a:rPr>
              <a:t> </a:t>
            </a:r>
            <a:r>
              <a:rPr lang="sr-Latn-RS" sz="2000" dirty="0" smtClean="0">
                <a:solidFill>
                  <a:srgbClr val="C00000"/>
                </a:solidFill>
              </a:rPr>
              <a:t>- </a:t>
            </a:r>
            <a:r>
              <a:rPr lang="en-US" sz="2000" dirty="0" smtClean="0">
                <a:solidFill>
                  <a:srgbClr val="C00000"/>
                </a:solidFill>
              </a:rPr>
              <a:t>30-50% </a:t>
            </a:r>
            <a:r>
              <a:rPr lang="en-US" sz="2000" dirty="0" err="1" smtClean="0">
                <a:solidFill>
                  <a:srgbClr val="C00000"/>
                </a:solidFill>
              </a:rPr>
              <a:t>kod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infekcije</a:t>
            </a:r>
            <a:r>
              <a:rPr lang="en-US" sz="2000" dirty="0" smtClean="0">
                <a:solidFill>
                  <a:srgbClr val="C00000"/>
                </a:solidFill>
              </a:rPr>
              <a:t> u </a:t>
            </a:r>
            <a:r>
              <a:rPr lang="en-US" sz="2000" dirty="0" err="1" smtClean="0">
                <a:solidFill>
                  <a:srgbClr val="C00000"/>
                </a:solidFill>
              </a:rPr>
              <a:t>prve</a:t>
            </a:r>
            <a:r>
              <a:rPr lang="en-US" sz="2000" dirty="0" smtClean="0">
                <a:solidFill>
                  <a:srgbClr val="C00000"/>
                </a:solidFill>
              </a:rPr>
              <a:t> 4 </a:t>
            </a:r>
            <a:r>
              <a:rPr lang="en-US" sz="2000" dirty="0" err="1" smtClean="0">
                <a:solidFill>
                  <a:srgbClr val="C00000"/>
                </a:solidFill>
              </a:rPr>
              <a:t>nedelje</a:t>
            </a:r>
            <a:r>
              <a:rPr lang="en-US" sz="2000" dirty="0" smtClean="0">
                <a:solidFill>
                  <a:srgbClr val="C00000"/>
                </a:solidFill>
              </a:rPr>
              <a:t> IUR</a:t>
            </a:r>
            <a:r>
              <a:rPr lang="sr-Latn-RS" sz="2000" dirty="0" smtClean="0">
                <a:solidFill>
                  <a:srgbClr val="C00000"/>
                </a:solidFill>
              </a:rPr>
              <a:t>,</a:t>
            </a:r>
          </a:p>
          <a:p>
            <a:pPr algn="just">
              <a:buNone/>
            </a:pPr>
            <a:r>
              <a:rPr lang="sr-Latn-RS" sz="2000" dirty="0" smtClean="0">
                <a:solidFill>
                  <a:srgbClr val="C00000"/>
                </a:solidFill>
              </a:rPr>
              <a:t>   </a:t>
            </a:r>
            <a:r>
              <a:rPr lang="sr-Latn-RS" sz="2000" dirty="0" smtClean="0">
                <a:solidFill>
                  <a:srgbClr val="C00000"/>
                </a:solidFill>
              </a:rPr>
              <a:t> - </a:t>
            </a:r>
            <a:r>
              <a:rPr lang="en-US" sz="2000" dirty="0" err="1" smtClean="0">
                <a:solidFill>
                  <a:srgbClr val="C00000"/>
                </a:solidFill>
              </a:rPr>
              <a:t>od</a:t>
            </a:r>
            <a:r>
              <a:rPr lang="en-US" sz="2000" dirty="0" smtClean="0">
                <a:solidFill>
                  <a:srgbClr val="C00000"/>
                </a:solidFill>
              </a:rPr>
              <a:t> 5-8 </a:t>
            </a:r>
            <a:r>
              <a:rPr lang="en-US" sz="2000" dirty="0" err="1" smtClean="0">
                <a:solidFill>
                  <a:srgbClr val="C00000"/>
                </a:solidFill>
              </a:rPr>
              <a:t>nedelje</a:t>
            </a:r>
            <a:r>
              <a:rPr lang="en-US" sz="2000" dirty="0" smtClean="0">
                <a:solidFill>
                  <a:srgbClr val="C00000"/>
                </a:solidFill>
              </a:rPr>
              <a:t> 25%, </a:t>
            </a:r>
            <a:endParaRPr lang="sr-Latn-RS" sz="2000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sr-Latn-RS" sz="2000" dirty="0" smtClean="0">
                <a:solidFill>
                  <a:srgbClr val="C00000"/>
                </a:solidFill>
              </a:rPr>
              <a:t>  </a:t>
            </a:r>
            <a:r>
              <a:rPr lang="sr-Latn-RS" sz="2000" dirty="0" smtClean="0">
                <a:solidFill>
                  <a:srgbClr val="C00000"/>
                </a:solidFill>
              </a:rPr>
              <a:t>  </a:t>
            </a:r>
            <a:r>
              <a:rPr lang="sr-Latn-RS" sz="2000" dirty="0" smtClean="0">
                <a:solidFill>
                  <a:srgbClr val="C00000"/>
                </a:solidFill>
              </a:rPr>
              <a:t>- </a:t>
            </a:r>
            <a:r>
              <a:rPr lang="en-US" sz="2000" dirty="0" err="1" smtClean="0">
                <a:solidFill>
                  <a:srgbClr val="C00000"/>
                </a:solidFill>
              </a:rPr>
              <a:t>od</a:t>
            </a:r>
            <a:r>
              <a:rPr lang="en-US" sz="2000" dirty="0" smtClean="0">
                <a:solidFill>
                  <a:srgbClr val="C00000"/>
                </a:solidFill>
              </a:rPr>
              <a:t> 9-12 </a:t>
            </a:r>
            <a:r>
              <a:rPr lang="en-US" sz="2000" dirty="0" err="1" smtClean="0">
                <a:solidFill>
                  <a:srgbClr val="C00000"/>
                </a:solidFill>
              </a:rPr>
              <a:t>nedelje</a:t>
            </a:r>
            <a:r>
              <a:rPr lang="en-US" sz="2000" dirty="0" smtClean="0">
                <a:solidFill>
                  <a:srgbClr val="C00000"/>
                </a:solidFill>
              </a:rPr>
              <a:t> 8%</a:t>
            </a:r>
            <a:r>
              <a:rPr lang="sr-Latn-RS" sz="2000" dirty="0" smtClean="0">
                <a:solidFill>
                  <a:srgbClr val="C00000"/>
                </a:solidFill>
              </a:rPr>
              <a:t>.</a:t>
            </a:r>
            <a:endParaRPr lang="en-US" sz="2000" dirty="0" smtClean="0">
              <a:solidFill>
                <a:srgbClr val="C00000"/>
              </a:solidFill>
            </a:endParaRP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err="1" smtClean="0">
                <a:solidFill>
                  <a:srgbClr val="0070C0"/>
                </a:solidFill>
              </a:rPr>
              <a:t>Prele</a:t>
            </a:r>
            <a:r>
              <a:rPr lang="sr-Latn-RS" sz="2000" dirty="0" smtClean="0">
                <a:solidFill>
                  <a:srgbClr val="0070C0"/>
                </a:solidFill>
              </a:rPr>
              <a:t>ž</a:t>
            </a:r>
            <a:r>
              <a:rPr lang="en-US" sz="2000" dirty="0" smtClean="0">
                <a:solidFill>
                  <a:srgbClr val="0070C0"/>
                </a:solidFill>
              </a:rPr>
              <a:t>ana </a:t>
            </a:r>
            <a:r>
              <a:rPr lang="en-US" sz="2000" dirty="0" err="1" smtClean="0">
                <a:solidFill>
                  <a:srgbClr val="0070C0"/>
                </a:solidFill>
              </a:rPr>
              <a:t>infekcija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kod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majke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ostavlja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trajan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imunitet</a:t>
            </a:r>
            <a:r>
              <a:rPr lang="sr-Latn-RS" sz="2000" dirty="0" smtClean="0">
                <a:solidFill>
                  <a:srgbClr val="0070C0"/>
                </a:solidFill>
              </a:rPr>
              <a:t>.</a:t>
            </a:r>
            <a:endParaRPr lang="en-US" sz="2000" dirty="0" smtClean="0">
              <a:solidFill>
                <a:srgbClr val="0070C0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0070C0"/>
                </a:solidFill>
              </a:rPr>
              <a:t>Prevencija</a:t>
            </a:r>
            <a:r>
              <a:rPr lang="sr-Latn-RS" sz="2000" dirty="0" smtClean="0">
                <a:solidFill>
                  <a:srgbClr val="0070C0"/>
                </a:solidFill>
              </a:rPr>
              <a:t> je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vakcinacija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dece</a:t>
            </a:r>
            <a:r>
              <a:rPr lang="sr-Latn-RS" sz="2000" dirty="0" smtClean="0">
                <a:solidFill>
                  <a:srgbClr val="0070C0"/>
                </a:solidFill>
              </a:rPr>
              <a:t>. </a:t>
            </a:r>
          </a:p>
          <a:p>
            <a:pPr algn="just"/>
            <a:r>
              <a:rPr lang="sr-Latn-RS" sz="2000" dirty="0" smtClean="0">
                <a:solidFill>
                  <a:srgbClr val="0070C0"/>
                </a:solidFill>
              </a:rPr>
              <a:t>Z</a:t>
            </a:r>
            <a:r>
              <a:rPr lang="en-US" sz="2000" dirty="0" err="1" smtClean="0">
                <a:solidFill>
                  <a:srgbClr val="0070C0"/>
                </a:solidFill>
              </a:rPr>
              <a:t>abranjena</a:t>
            </a:r>
            <a:r>
              <a:rPr lang="en-US" sz="2000" dirty="0" smtClean="0">
                <a:solidFill>
                  <a:srgbClr val="0070C0"/>
                </a:solidFill>
              </a:rPr>
              <a:t> je </a:t>
            </a:r>
            <a:r>
              <a:rPr lang="en-US" sz="2000" dirty="0" err="1" smtClean="0">
                <a:solidFill>
                  <a:srgbClr val="0070C0"/>
                </a:solidFill>
              </a:rPr>
              <a:t>vakcinacija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trudnica</a:t>
            </a:r>
            <a:r>
              <a:rPr lang="sr-Latn-RS" sz="2000" dirty="0" smtClean="0">
                <a:solidFill>
                  <a:srgbClr val="0070C0"/>
                </a:solidFill>
              </a:rPr>
              <a:t>.</a:t>
            </a:r>
            <a:endParaRPr lang="en-US" sz="2000" dirty="0" smtClean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</a:t>
            </a:r>
            <a:r>
              <a:rPr lang="sr-Latn-RS" sz="2400" b="1" dirty="0" smtClean="0">
                <a:solidFill>
                  <a:schemeClr val="tx1"/>
                </a:solidFill>
              </a:rPr>
              <a:t>oksoplazmoza </a:t>
            </a:r>
            <a:r>
              <a:rPr lang="sr-Latn-RS" sz="2400" dirty="0" smtClean="0">
                <a:solidFill>
                  <a:schemeClr val="tx1"/>
                </a:solidFill>
              </a:rPr>
              <a:t>– izaziva je parazat Toxoplasma gondii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2895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2743200"/>
            <a:ext cx="4648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419600" y="6172200"/>
            <a:ext cx="403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 smtClean="0">
                <a:solidFill>
                  <a:prstClr val="black"/>
                </a:solidFill>
                <a:ea typeface="+mj-ea"/>
                <a:cs typeface="+mj-cs"/>
              </a:rPr>
              <a:t>Hidrocefalus kod novorođenčeta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228600"/>
            <a:ext cx="8458200" cy="6477000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 smtClean="0"/>
              <a:t>Izaziva</a:t>
            </a:r>
            <a:r>
              <a:rPr lang="sr-Latn-RS" sz="2000" dirty="0" smtClean="0"/>
              <a:t>č</a:t>
            </a:r>
            <a:r>
              <a:rPr lang="en-US" sz="2000" dirty="0" smtClean="0"/>
              <a:t> je </a:t>
            </a:r>
            <a:r>
              <a:rPr lang="en-US" sz="2000" dirty="0" err="1" smtClean="0"/>
              <a:t>Toxoplasma</a:t>
            </a:r>
            <a:r>
              <a:rPr lang="en-US" sz="2000" dirty="0" smtClean="0"/>
              <a:t> </a:t>
            </a:r>
            <a:r>
              <a:rPr lang="en-US" sz="2000" dirty="0" err="1" smtClean="0"/>
              <a:t>gondii</a:t>
            </a:r>
            <a:r>
              <a:rPr lang="en-US" sz="2000" dirty="0" smtClean="0"/>
              <a:t>, </a:t>
            </a:r>
            <a:r>
              <a:rPr lang="en-US" sz="2000" dirty="0" err="1" smtClean="0"/>
              <a:t>napada</a:t>
            </a:r>
            <a:r>
              <a:rPr lang="en-US" sz="2000" dirty="0" smtClean="0"/>
              <a:t> </a:t>
            </a:r>
            <a:r>
              <a:rPr lang="en-US" sz="2000" dirty="0" err="1" smtClean="0"/>
              <a:t>toplokrvne</a:t>
            </a:r>
            <a:r>
              <a:rPr lang="en-US" sz="2000" dirty="0" smtClean="0"/>
              <a:t> </a:t>
            </a:r>
            <a:r>
              <a:rPr lang="sr-Latn-RS" sz="2000" dirty="0" err="1" smtClean="0"/>
              <a:t>ž</a:t>
            </a:r>
            <a:r>
              <a:rPr lang="en-US" sz="2000" dirty="0" err="1" smtClean="0"/>
              <a:t>ivotinje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sr-Latn-RS" sz="2000" dirty="0" smtClean="0"/>
              <a:t>č</a:t>
            </a:r>
            <a:r>
              <a:rPr lang="en-US" sz="2000" dirty="0" err="1" smtClean="0"/>
              <a:t>oveka</a:t>
            </a:r>
            <a:r>
              <a:rPr lang="sr-Latn-RS" sz="2000" dirty="0" smtClean="0"/>
              <a:t>. Čovek se </a:t>
            </a:r>
            <a:r>
              <a:rPr lang="en-US" sz="2000" dirty="0" err="1" smtClean="0"/>
              <a:t>inficira</a:t>
            </a:r>
            <a:r>
              <a:rPr lang="en-US" sz="2000" dirty="0" smtClean="0"/>
              <a:t> </a:t>
            </a:r>
            <a:r>
              <a:rPr lang="en-US" sz="2000" dirty="0" smtClean="0"/>
              <a:t>se </a:t>
            </a:r>
            <a:r>
              <a:rPr lang="en-US" sz="2000" dirty="0" err="1" smtClean="0"/>
              <a:t>putem</a:t>
            </a:r>
            <a:r>
              <a:rPr lang="en-US" sz="2000" dirty="0" smtClean="0"/>
              <a:t> mesa, </a:t>
            </a:r>
            <a:r>
              <a:rPr lang="en-US" sz="2000" dirty="0" err="1" smtClean="0"/>
              <a:t>mleka</a:t>
            </a:r>
            <a:r>
              <a:rPr lang="sr-Latn-RS" sz="2000" dirty="0"/>
              <a:t> </a:t>
            </a:r>
            <a:r>
              <a:rPr lang="sr-Latn-RS" sz="2000" dirty="0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izlu</a:t>
            </a:r>
            <a:r>
              <a:rPr lang="sr-Latn-RS" sz="2000" dirty="0" smtClean="0"/>
              <a:t>č</a:t>
            </a:r>
            <a:r>
              <a:rPr lang="en-US" sz="2000" dirty="0" err="1" smtClean="0"/>
              <a:t>evina</a:t>
            </a:r>
            <a:r>
              <a:rPr lang="sr-Latn-RS" sz="2000" dirty="0" smtClean="0"/>
              <a:t> ž</a:t>
            </a:r>
            <a:r>
              <a:rPr lang="en-US" sz="2000" dirty="0" err="1" smtClean="0"/>
              <a:t>votinja</a:t>
            </a:r>
            <a:r>
              <a:rPr lang="en-US" sz="2000" dirty="0" smtClean="0"/>
              <a:t> </a:t>
            </a:r>
            <a:r>
              <a:rPr lang="en-US" sz="2000" dirty="0" err="1" smtClean="0"/>
              <a:t>koje</a:t>
            </a:r>
            <a:r>
              <a:rPr lang="en-US" sz="2000" dirty="0" smtClean="0"/>
              <a:t> </a:t>
            </a:r>
            <a:r>
              <a:rPr lang="en-US" sz="2000" dirty="0" err="1" smtClean="0"/>
              <a:t>sadr</a:t>
            </a:r>
            <a:r>
              <a:rPr lang="sr-Latn-RS" sz="2000" dirty="0" smtClean="0"/>
              <a:t>ž</a:t>
            </a:r>
            <a:r>
              <a:rPr lang="en-US" sz="2000" dirty="0" smtClean="0"/>
              <a:t>e </a:t>
            </a:r>
            <a:r>
              <a:rPr lang="en-US" sz="2000" dirty="0" err="1" smtClean="0"/>
              <a:t>ciste</a:t>
            </a:r>
            <a:r>
              <a:rPr lang="en-US" sz="2000" dirty="0" smtClean="0"/>
              <a:t> </a:t>
            </a:r>
            <a:r>
              <a:rPr lang="en-US" sz="2000" dirty="0" err="1" smtClean="0"/>
              <a:t>parazita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Plod se </a:t>
            </a:r>
            <a:r>
              <a:rPr lang="en-US" sz="2000" dirty="0" err="1" smtClean="0"/>
              <a:t>inficira</a:t>
            </a:r>
            <a:r>
              <a:rPr lang="en-US" sz="2000" dirty="0" smtClean="0"/>
              <a:t> </a:t>
            </a:r>
            <a:r>
              <a:rPr lang="en-US" sz="2000" dirty="0" err="1" smtClean="0"/>
              <a:t>preko</a:t>
            </a:r>
            <a:r>
              <a:rPr lang="en-US" sz="2000" dirty="0" smtClean="0"/>
              <a:t> </a:t>
            </a:r>
            <a:r>
              <a:rPr lang="en-US" sz="2000" dirty="0" err="1" smtClean="0"/>
              <a:t>placente</a:t>
            </a:r>
            <a:r>
              <a:rPr lang="sr-Latn-RS" sz="2000" dirty="0" smtClean="0"/>
              <a:t> (placentitis).</a:t>
            </a:r>
            <a:endParaRPr lang="en-US" sz="2000" dirty="0" smtClean="0"/>
          </a:p>
          <a:p>
            <a:endParaRPr lang="en-US" sz="2000" dirty="0" smtClean="0"/>
          </a:p>
          <a:p>
            <a:pPr algn="just"/>
            <a:r>
              <a:rPr lang="en-US" sz="2000" dirty="0" err="1" smtClean="0"/>
              <a:t>Klinicka</a:t>
            </a:r>
            <a:r>
              <a:rPr lang="en-US" sz="2000" dirty="0" smtClean="0"/>
              <a:t> </a:t>
            </a:r>
            <a:r>
              <a:rPr lang="en-US" sz="2000" dirty="0" err="1" smtClean="0"/>
              <a:t>slika</a:t>
            </a:r>
            <a:r>
              <a:rPr lang="en-US" sz="2000" dirty="0" smtClean="0"/>
              <a:t> </a:t>
            </a:r>
            <a:r>
              <a:rPr lang="en-US" sz="2000" dirty="0" err="1" smtClean="0"/>
              <a:t>trudnice</a:t>
            </a:r>
            <a:r>
              <a:rPr lang="en-US" sz="2000" dirty="0" smtClean="0"/>
              <a:t> </a:t>
            </a:r>
            <a:r>
              <a:rPr lang="sr-Latn-RS" sz="2000" dirty="0" err="1" smtClean="0"/>
              <a:t>č</a:t>
            </a:r>
            <a:r>
              <a:rPr lang="en-US" sz="2000" dirty="0" err="1" smtClean="0"/>
              <a:t>esto</a:t>
            </a:r>
            <a:r>
              <a:rPr lang="en-US" sz="2000" dirty="0" smtClean="0"/>
              <a:t> je </a:t>
            </a:r>
            <a:r>
              <a:rPr lang="en-US" sz="2000" dirty="0" err="1" smtClean="0"/>
              <a:t>bez</a:t>
            </a:r>
            <a:r>
              <a:rPr lang="en-US" sz="2000" dirty="0" smtClean="0"/>
              <a:t> </a:t>
            </a:r>
            <a:r>
              <a:rPr lang="en-US" sz="2000" dirty="0" err="1" smtClean="0"/>
              <a:t>simptoma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je </a:t>
            </a:r>
            <a:r>
              <a:rPr lang="en-US" sz="2000" dirty="0" err="1" smtClean="0"/>
              <a:t>prisutna</a:t>
            </a:r>
            <a:r>
              <a:rPr lang="en-US" sz="2000" dirty="0" smtClean="0"/>
              <a:t> </a:t>
            </a:r>
            <a:r>
              <a:rPr lang="en-US" sz="2000" dirty="0" err="1" smtClean="0"/>
              <a:t>malaksalost</a:t>
            </a:r>
            <a:r>
              <a:rPr lang="en-US" sz="2000" dirty="0" smtClean="0"/>
              <a:t>, </a:t>
            </a:r>
            <a:r>
              <a:rPr lang="en-US" sz="2000" dirty="0" err="1" smtClean="0"/>
              <a:t>povisena</a:t>
            </a:r>
            <a:r>
              <a:rPr lang="en-US" sz="2000" dirty="0" smtClean="0"/>
              <a:t> </a:t>
            </a:r>
            <a:r>
              <a:rPr lang="en-US" sz="2000" dirty="0" err="1" smtClean="0"/>
              <a:t>temperatura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otok</a:t>
            </a:r>
            <a:r>
              <a:rPr lang="en-US" sz="2000" dirty="0" smtClean="0"/>
              <a:t> </a:t>
            </a:r>
            <a:r>
              <a:rPr lang="en-US" sz="2000" dirty="0" err="1" smtClean="0"/>
              <a:t>limfnih</a:t>
            </a:r>
            <a:r>
              <a:rPr lang="en-US" sz="2000" dirty="0" smtClean="0"/>
              <a:t> </a:t>
            </a:r>
            <a:r>
              <a:rPr lang="sr-Latn-RS" sz="2000" dirty="0" err="1" smtClean="0"/>
              <a:t>č</a:t>
            </a:r>
            <a:r>
              <a:rPr lang="en-US" sz="2000" dirty="0" err="1" smtClean="0"/>
              <a:t>vorova</a:t>
            </a:r>
            <a:r>
              <a:rPr lang="en-US" sz="2000" dirty="0" smtClean="0"/>
              <a:t>. </a:t>
            </a:r>
          </a:p>
          <a:p>
            <a:endParaRPr lang="en-US" sz="2000" dirty="0" smtClean="0"/>
          </a:p>
          <a:p>
            <a:pPr algn="just">
              <a:buNone/>
            </a:pPr>
            <a:r>
              <a:rPr lang="en-US" sz="2000" u="sng" dirty="0" smtClean="0">
                <a:solidFill>
                  <a:srgbClr val="FF0000"/>
                </a:solidFill>
              </a:rPr>
              <a:t>K</a:t>
            </a:r>
            <a:r>
              <a:rPr lang="sr-Latn-RS" sz="2000" u="sng" dirty="0" smtClean="0">
                <a:solidFill>
                  <a:srgbClr val="FF0000"/>
                </a:solidFill>
              </a:rPr>
              <a:t>od ploda:</a:t>
            </a:r>
          </a:p>
          <a:p>
            <a:pPr algn="just"/>
            <a:r>
              <a:rPr lang="sr-Latn-RS" sz="2000" dirty="0" smtClean="0">
                <a:solidFill>
                  <a:srgbClr val="7030A0"/>
                </a:solidFill>
              </a:rPr>
              <a:t>č</a:t>
            </a:r>
            <a:r>
              <a:rPr lang="en-US" sz="2000" dirty="0" err="1" smtClean="0">
                <a:solidFill>
                  <a:srgbClr val="7030A0"/>
                </a:solidFill>
              </a:rPr>
              <a:t>esta</a:t>
            </a:r>
            <a:r>
              <a:rPr lang="en-US" sz="2000" dirty="0" smtClean="0">
                <a:solidFill>
                  <a:srgbClr val="7030A0"/>
                </a:solidFill>
              </a:rPr>
              <a:t> je </a:t>
            </a:r>
            <a:r>
              <a:rPr lang="en-US" sz="2000" dirty="0" err="1" smtClean="0">
                <a:solidFill>
                  <a:srgbClr val="7030A0"/>
                </a:solidFill>
              </a:rPr>
              <a:t>intrauterina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smrt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ili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mrtvorodjenost</a:t>
            </a:r>
            <a:endParaRPr lang="sr-Latn-RS" sz="2000" dirty="0" smtClean="0">
              <a:solidFill>
                <a:srgbClr val="7030A0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7030A0"/>
                </a:solidFill>
              </a:rPr>
              <a:t>znaci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kongenitalne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toksoplazmoz</a:t>
            </a:r>
            <a:r>
              <a:rPr lang="sr-Latn-RS" sz="2000" dirty="0" smtClean="0">
                <a:solidFill>
                  <a:srgbClr val="7030A0"/>
                </a:solidFill>
              </a:rPr>
              <a:t>e: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hidrocefalus</a:t>
            </a:r>
            <a:r>
              <a:rPr lang="en-US" sz="2000" dirty="0" smtClean="0">
                <a:solidFill>
                  <a:srgbClr val="7030A0"/>
                </a:solidFill>
              </a:rPr>
              <a:t>, </a:t>
            </a:r>
            <a:r>
              <a:rPr lang="en-US" sz="2000" dirty="0" err="1" smtClean="0">
                <a:solidFill>
                  <a:srgbClr val="7030A0"/>
                </a:solidFill>
              </a:rPr>
              <a:t>mikrocefalija</a:t>
            </a:r>
            <a:r>
              <a:rPr lang="en-US" sz="2000" dirty="0" smtClean="0">
                <a:solidFill>
                  <a:srgbClr val="7030A0"/>
                </a:solidFill>
              </a:rPr>
              <a:t>, </a:t>
            </a:r>
            <a:r>
              <a:rPr lang="en-US" sz="2000" dirty="0" err="1" smtClean="0">
                <a:solidFill>
                  <a:srgbClr val="7030A0"/>
                </a:solidFill>
              </a:rPr>
              <a:t>kalcifikacij</a:t>
            </a:r>
            <a:r>
              <a:rPr lang="sr-Latn-RS" sz="2000" dirty="0" smtClean="0">
                <a:solidFill>
                  <a:srgbClr val="7030A0"/>
                </a:solidFill>
              </a:rPr>
              <a:t>e</a:t>
            </a:r>
            <a:r>
              <a:rPr lang="en-US" sz="2000" dirty="0" smtClean="0">
                <a:solidFill>
                  <a:srgbClr val="7030A0"/>
                </a:solidFill>
              </a:rPr>
              <a:t> u </a:t>
            </a:r>
            <a:r>
              <a:rPr lang="en-US" sz="2000" dirty="0" err="1" smtClean="0">
                <a:solidFill>
                  <a:srgbClr val="7030A0"/>
                </a:solidFill>
              </a:rPr>
              <a:t>mozgu</a:t>
            </a:r>
            <a:r>
              <a:rPr lang="en-US" sz="2000" dirty="0" smtClean="0">
                <a:solidFill>
                  <a:srgbClr val="7030A0"/>
                </a:solidFill>
              </a:rPr>
              <a:t>,</a:t>
            </a:r>
            <a:r>
              <a:rPr lang="sr-Latn-R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mikroftalmus</a:t>
            </a:r>
            <a:r>
              <a:rPr lang="en-US" sz="2000" dirty="0" smtClean="0">
                <a:solidFill>
                  <a:srgbClr val="7030A0"/>
                </a:solidFill>
              </a:rPr>
              <a:t>, </a:t>
            </a:r>
            <a:r>
              <a:rPr lang="en-US" sz="2000" dirty="0" err="1" smtClean="0">
                <a:solidFill>
                  <a:srgbClr val="7030A0"/>
                </a:solidFill>
              </a:rPr>
              <a:t>katarakta</a:t>
            </a:r>
            <a:r>
              <a:rPr lang="en-US" sz="2000" dirty="0" smtClean="0">
                <a:solidFill>
                  <a:srgbClr val="7030A0"/>
                </a:solidFill>
              </a:rPr>
              <a:t>, </a:t>
            </a:r>
            <a:r>
              <a:rPr lang="en-US" sz="2000" dirty="0" err="1" smtClean="0">
                <a:solidFill>
                  <a:srgbClr val="7030A0"/>
                </a:solidFill>
              </a:rPr>
              <a:t>glaukom</a:t>
            </a:r>
            <a:r>
              <a:rPr lang="en-US" sz="2000" dirty="0" smtClean="0">
                <a:solidFill>
                  <a:srgbClr val="7030A0"/>
                </a:solidFill>
              </a:rPr>
              <a:t>, o</a:t>
            </a:r>
            <a:r>
              <a:rPr lang="sr-Latn-RS" sz="2000" dirty="0" smtClean="0">
                <a:solidFill>
                  <a:srgbClr val="7030A0"/>
                </a:solidFill>
              </a:rPr>
              <a:t>š</a:t>
            </a:r>
            <a:r>
              <a:rPr lang="en-US" sz="2000" dirty="0" err="1" smtClean="0">
                <a:solidFill>
                  <a:srgbClr val="7030A0"/>
                </a:solidFill>
              </a:rPr>
              <a:t>tecenje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sluha</a:t>
            </a:r>
            <a:r>
              <a:rPr lang="en-US" sz="2000" dirty="0" smtClean="0">
                <a:solidFill>
                  <a:srgbClr val="7030A0"/>
                </a:solidFill>
              </a:rPr>
              <a:t>, </a:t>
            </a:r>
            <a:r>
              <a:rPr lang="en-US" sz="2000" dirty="0" err="1" smtClean="0">
                <a:solidFill>
                  <a:srgbClr val="7030A0"/>
                </a:solidFill>
              </a:rPr>
              <a:t>uve</a:t>
            </a:r>
            <a:r>
              <a:rPr lang="sr-Latn-RS" sz="2000" dirty="0" smtClean="0">
                <a:solidFill>
                  <a:srgbClr val="7030A0"/>
                </a:solidFill>
              </a:rPr>
              <a:t>ć</a:t>
            </a:r>
            <a:r>
              <a:rPr lang="en-US" sz="2000" dirty="0" err="1" smtClean="0">
                <a:solidFill>
                  <a:srgbClr val="7030A0"/>
                </a:solidFill>
              </a:rPr>
              <a:t>anje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jetre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i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slezine</a:t>
            </a:r>
            <a:r>
              <a:rPr lang="en-US" sz="2000" dirty="0" smtClean="0">
                <a:solidFill>
                  <a:srgbClr val="7030A0"/>
                </a:solidFill>
              </a:rPr>
              <a:t>, </a:t>
            </a:r>
            <a:r>
              <a:rPr lang="en-US" sz="2000" dirty="0" err="1" smtClean="0">
                <a:solidFill>
                  <a:srgbClr val="7030A0"/>
                </a:solidFill>
              </a:rPr>
              <a:t>i</a:t>
            </a:r>
            <a:r>
              <a:rPr lang="en-US" sz="2000" dirty="0" smtClean="0">
                <a:solidFill>
                  <a:srgbClr val="7030A0"/>
                </a:solidFill>
              </a:rPr>
              <a:t> dr</a:t>
            </a:r>
            <a:r>
              <a:rPr lang="sr-Latn-RS" sz="2000" dirty="0" smtClean="0">
                <a:solidFill>
                  <a:srgbClr val="7030A0"/>
                </a:solidFill>
              </a:rPr>
              <a:t>.</a:t>
            </a:r>
          </a:p>
          <a:p>
            <a:pPr algn="just"/>
            <a:r>
              <a:rPr lang="sr-Latn-RS" sz="2000" dirty="0" smtClean="0">
                <a:solidFill>
                  <a:srgbClr val="7030A0"/>
                </a:solidFill>
              </a:rPr>
              <a:t>p</a:t>
            </a:r>
            <a:r>
              <a:rPr lang="en-US" sz="2000" dirty="0" err="1" smtClean="0">
                <a:solidFill>
                  <a:srgbClr val="7030A0"/>
                </a:solidFill>
              </a:rPr>
              <a:t>ostnatalni</a:t>
            </a:r>
            <a:r>
              <a:rPr lang="en-US" sz="2000" dirty="0" smtClean="0">
                <a:solidFill>
                  <a:srgbClr val="7030A0"/>
                </a:solidFill>
              </a:rPr>
              <a:t> PMR je </a:t>
            </a:r>
            <a:r>
              <a:rPr lang="en-US" sz="2000" dirty="0" err="1" smtClean="0">
                <a:solidFill>
                  <a:srgbClr val="7030A0"/>
                </a:solidFill>
              </a:rPr>
              <a:t>usporen</a:t>
            </a:r>
            <a:r>
              <a:rPr lang="en-US" sz="2000" dirty="0" smtClean="0">
                <a:solidFill>
                  <a:srgbClr val="7030A0"/>
                </a:solidFill>
              </a:rPr>
              <a:t>, </a:t>
            </a:r>
            <a:r>
              <a:rPr lang="en-US" sz="2000" dirty="0" err="1" smtClean="0">
                <a:solidFill>
                  <a:srgbClr val="7030A0"/>
                </a:solidFill>
              </a:rPr>
              <a:t>sa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razvojem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mentalne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zaostalosti</a:t>
            </a:r>
            <a:r>
              <a:rPr lang="en-US" sz="2000" dirty="0" smtClean="0">
                <a:solidFill>
                  <a:srgbClr val="7030A0"/>
                </a:solidFill>
              </a:rPr>
              <a:t>.</a:t>
            </a:r>
          </a:p>
          <a:p>
            <a:pPr algn="just">
              <a:buNone/>
            </a:pPr>
            <a:endParaRPr lang="en-US" sz="2000" dirty="0" smtClean="0"/>
          </a:p>
          <a:p>
            <a:pPr algn="just"/>
            <a:r>
              <a:rPr lang="en-US" sz="2000" dirty="0" err="1" smtClean="0"/>
              <a:t>Potrebna</a:t>
            </a:r>
            <a:r>
              <a:rPr lang="en-US" sz="2000" dirty="0" smtClean="0"/>
              <a:t> je </a:t>
            </a:r>
            <a:r>
              <a:rPr lang="en-US" sz="2000" dirty="0" err="1" smtClean="0"/>
              <a:t>serolo</a:t>
            </a:r>
            <a:r>
              <a:rPr lang="sr-Latn-RS" sz="2000" dirty="0" smtClean="0"/>
              <a:t>š</a:t>
            </a:r>
            <a:r>
              <a:rPr lang="en-US" sz="2000" dirty="0" smtClean="0"/>
              <a:t>ka </a:t>
            </a:r>
            <a:r>
              <a:rPr lang="en-US" sz="2000" dirty="0" err="1" smtClean="0"/>
              <a:t>potvrda</a:t>
            </a:r>
            <a:r>
              <a:rPr lang="en-US" sz="2000" dirty="0" smtClean="0"/>
              <a:t> </a:t>
            </a:r>
            <a:r>
              <a:rPr lang="en-US" sz="2000" dirty="0" err="1" smtClean="0"/>
              <a:t>dijagnoze</a:t>
            </a:r>
            <a:r>
              <a:rPr lang="sr-Latn-RS" sz="2000" dirty="0" smtClean="0"/>
              <a:t>.</a:t>
            </a:r>
            <a:endParaRPr lang="en-US" sz="2000" dirty="0" smtClean="0"/>
          </a:p>
          <a:p>
            <a:pPr algn="just"/>
            <a:r>
              <a:rPr lang="en-US" sz="2000" dirty="0" smtClean="0"/>
              <a:t>Le</a:t>
            </a:r>
            <a:r>
              <a:rPr lang="sr-Latn-RS" sz="2000" dirty="0" smtClean="0"/>
              <a:t>č</a:t>
            </a:r>
            <a:r>
              <a:rPr lang="en-US" sz="2000" dirty="0" err="1" smtClean="0"/>
              <a:t>enje</a:t>
            </a:r>
            <a:r>
              <a:rPr lang="en-US" sz="2000" dirty="0" smtClean="0"/>
              <a:t> </a:t>
            </a:r>
            <a:r>
              <a:rPr lang="en-US" sz="2000" dirty="0" err="1" smtClean="0"/>
              <a:t>trudnice</a:t>
            </a:r>
            <a:r>
              <a:rPr lang="en-US" sz="2000" dirty="0" smtClean="0"/>
              <a:t> je </a:t>
            </a:r>
            <a:r>
              <a:rPr lang="en-US" sz="2000" dirty="0" err="1" smtClean="0"/>
              <a:t>antibiotsko</a:t>
            </a:r>
            <a:r>
              <a:rPr lang="sr-Latn-RS" sz="2000" dirty="0" smtClean="0"/>
              <a:t>.</a:t>
            </a:r>
            <a:endParaRPr lang="en-US" sz="2000" dirty="0" smtClean="0"/>
          </a:p>
          <a:p>
            <a:pPr algn="just"/>
            <a:r>
              <a:rPr lang="en-US" sz="2000" dirty="0" err="1" smtClean="0"/>
              <a:t>Prevencija</a:t>
            </a:r>
            <a:r>
              <a:rPr lang="sr-Latn-RS" sz="2000" dirty="0" smtClean="0"/>
              <a:t> -</a:t>
            </a:r>
            <a:r>
              <a:rPr lang="en-US" sz="2000" dirty="0" smtClean="0"/>
              <a:t> </a:t>
            </a:r>
            <a:r>
              <a:rPr lang="en-US" sz="2000" dirty="0" err="1" smtClean="0"/>
              <a:t>rutinske</a:t>
            </a:r>
            <a:r>
              <a:rPr lang="en-US" sz="2000" dirty="0" smtClean="0"/>
              <a:t> </a:t>
            </a:r>
            <a:r>
              <a:rPr lang="en-US" sz="2000" dirty="0" err="1" smtClean="0"/>
              <a:t>kontrole</a:t>
            </a:r>
            <a:r>
              <a:rPr lang="en-US" sz="2000" dirty="0" smtClean="0"/>
              <a:t> </a:t>
            </a:r>
            <a:r>
              <a:rPr lang="en-US" sz="2000" dirty="0" err="1" smtClean="0"/>
              <a:t>trudnice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pravilna</a:t>
            </a:r>
            <a:r>
              <a:rPr lang="en-US" sz="2000" dirty="0" smtClean="0"/>
              <a:t> </a:t>
            </a:r>
            <a:r>
              <a:rPr lang="en-US" sz="2000" dirty="0" err="1" smtClean="0"/>
              <a:t>obrada</a:t>
            </a:r>
            <a:r>
              <a:rPr lang="en-US" sz="2000" dirty="0" smtClean="0"/>
              <a:t> </a:t>
            </a:r>
            <a:r>
              <a:rPr lang="en-US" sz="2000" dirty="0" err="1" smtClean="0"/>
              <a:t>hrane</a:t>
            </a:r>
            <a:r>
              <a:rPr lang="sr-Latn-RS" sz="2000" dirty="0" smtClean="0"/>
              <a:t>.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33400"/>
          </a:xfrm>
        </p:spPr>
        <p:txBody>
          <a:bodyPr>
            <a:normAutofit/>
          </a:bodyPr>
          <a:lstStyle/>
          <a:p>
            <a:r>
              <a:rPr lang="sr-Latn-RS" sz="2400" u="sng" dirty="0" smtClean="0">
                <a:solidFill>
                  <a:srgbClr val="0070C0"/>
                </a:solidFill>
              </a:rPr>
              <a:t>TORCH analiza</a:t>
            </a:r>
            <a:endParaRPr lang="en-US" sz="2400" u="sng" dirty="0">
              <a:solidFill>
                <a:srgbClr val="0070C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Autofit/>
          </a:bodyPr>
          <a:lstStyle/>
          <a:p>
            <a:r>
              <a:rPr lang="sr-Latn-RS" sz="1800" dirty="0" smtClean="0">
                <a:solidFill>
                  <a:srgbClr val="0070C0"/>
                </a:solidFill>
              </a:rPr>
              <a:t>T</a:t>
            </a:r>
            <a:r>
              <a:rPr lang="sr-Latn-RS" sz="1800" dirty="0" smtClean="0"/>
              <a:t>oxoplasma gondii </a:t>
            </a:r>
          </a:p>
          <a:p>
            <a:r>
              <a:rPr lang="sr-Latn-RS" sz="1800" dirty="0" smtClean="0">
                <a:solidFill>
                  <a:srgbClr val="0070C0"/>
                </a:solidFill>
              </a:rPr>
              <a:t>O</a:t>
            </a:r>
            <a:r>
              <a:rPr lang="sr-Latn-RS" sz="1800" dirty="0" smtClean="0"/>
              <a:t>stale infekcije (Hepatitis B, Sifilis, Varičela-Zoster virus, HIV, Parvovirus B19R)</a:t>
            </a:r>
          </a:p>
          <a:p>
            <a:r>
              <a:rPr lang="sr-Latn-RS" sz="1800" dirty="0" smtClean="0">
                <a:solidFill>
                  <a:srgbClr val="0070C0"/>
                </a:solidFill>
              </a:rPr>
              <a:t>R</a:t>
            </a:r>
            <a:r>
              <a:rPr lang="sr-Latn-RS" sz="1800" dirty="0" smtClean="0"/>
              <a:t>ubella virus </a:t>
            </a:r>
          </a:p>
          <a:p>
            <a:r>
              <a:rPr lang="sr-Latn-RS" sz="1800" dirty="0" smtClean="0">
                <a:solidFill>
                  <a:srgbClr val="0070C0"/>
                </a:solidFill>
              </a:rPr>
              <a:t>C</a:t>
            </a:r>
            <a:r>
              <a:rPr lang="sr-Latn-RS" sz="1800" dirty="0" smtClean="0"/>
              <a:t>itomegalovirus</a:t>
            </a:r>
          </a:p>
          <a:p>
            <a:r>
              <a:rPr lang="sr-Latn-RS" sz="1800" dirty="0" smtClean="0">
                <a:solidFill>
                  <a:srgbClr val="0070C0"/>
                </a:solidFill>
              </a:rPr>
              <a:t>H</a:t>
            </a:r>
            <a:r>
              <a:rPr lang="sr-Latn-RS" sz="1800" dirty="0" smtClean="0"/>
              <a:t>erpes simpleks virus</a:t>
            </a:r>
          </a:p>
          <a:p>
            <a:endParaRPr lang="sr-Latn-RS" sz="1800" dirty="0"/>
          </a:p>
          <a:p>
            <a:r>
              <a:rPr lang="sr-Latn-RS" sz="1800" u="sng" dirty="0" smtClean="0">
                <a:solidFill>
                  <a:srgbClr val="C00000"/>
                </a:solidFill>
              </a:rPr>
              <a:t>TORCH infekcije mogu dovesti do:</a:t>
            </a:r>
          </a:p>
          <a:p>
            <a:pPr>
              <a:buFontTx/>
              <a:buChar char="-"/>
            </a:pPr>
            <a:r>
              <a:rPr lang="sr-Latn-RS" sz="1800" dirty="0"/>
              <a:t>i</a:t>
            </a:r>
            <a:r>
              <a:rPr lang="sr-Latn-RS" sz="1800" dirty="0" smtClean="0"/>
              <a:t>ntrauterine infekcije ploda</a:t>
            </a:r>
          </a:p>
          <a:p>
            <a:pPr>
              <a:buFontTx/>
              <a:buChar char="-"/>
            </a:pPr>
            <a:r>
              <a:rPr lang="sr-Latn-RS" sz="1800" dirty="0" smtClean="0"/>
              <a:t>pobačaja</a:t>
            </a:r>
          </a:p>
          <a:p>
            <a:pPr>
              <a:buFontTx/>
              <a:buChar char="-"/>
            </a:pPr>
            <a:r>
              <a:rPr lang="sr-Latn-RS" sz="1800" dirty="0"/>
              <a:t>p</a:t>
            </a:r>
            <a:r>
              <a:rPr lang="sr-Latn-RS" sz="1800" dirty="0" smtClean="0"/>
              <a:t>revremenog rođenja</a:t>
            </a:r>
          </a:p>
          <a:p>
            <a:pPr>
              <a:buFontTx/>
              <a:buChar char="-"/>
            </a:pPr>
            <a:r>
              <a:rPr lang="sr-Latn-RS" sz="1800" dirty="0"/>
              <a:t>m</a:t>
            </a:r>
            <a:r>
              <a:rPr lang="sr-Latn-RS" sz="1800" dirty="0" smtClean="0"/>
              <a:t>rtvorođenosti; oštećenja </a:t>
            </a:r>
          </a:p>
          <a:p>
            <a:pPr>
              <a:buFontTx/>
              <a:buChar char="-"/>
            </a:pPr>
            <a:r>
              <a:rPr lang="sr-Latn-RS" sz="1800" dirty="0" smtClean="0"/>
              <a:t>perinatalne infekcije novorođenčeta</a:t>
            </a:r>
          </a:p>
          <a:p>
            <a:pPr>
              <a:buFontTx/>
              <a:buChar char="-"/>
            </a:pPr>
            <a:endParaRPr lang="sr-Latn-RS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sr-Latn-RS" sz="1800" u="sng" dirty="0" smtClean="0">
                <a:solidFill>
                  <a:srgbClr val="00B050"/>
                </a:solidFill>
              </a:rPr>
              <a:t>TORCH infekcije mogu uzrokovati oštećenja:</a:t>
            </a:r>
          </a:p>
          <a:p>
            <a:pPr>
              <a:buFontTx/>
              <a:buChar char="-"/>
            </a:pPr>
            <a:r>
              <a:rPr lang="sr-Latn-RS" sz="1800" dirty="0" smtClean="0"/>
              <a:t>CNS-a, srčanog mišića, organa čula vida i sluha, koštanog sistema,</a:t>
            </a:r>
          </a:p>
          <a:p>
            <a:pPr marL="109728" indent="0">
              <a:buNone/>
            </a:pPr>
            <a:r>
              <a:rPr lang="sr-Latn-RS" sz="1800" dirty="0"/>
              <a:t>j</a:t>
            </a:r>
            <a:r>
              <a:rPr lang="sr-Latn-RS" sz="1800" dirty="0" smtClean="0"/>
              <a:t>etre, slezine, ćelija krvi, i dr...</a:t>
            </a:r>
          </a:p>
          <a:p>
            <a:pPr>
              <a:buFont typeface="Wingdings" panose="05000000000000000000" pitchFamily="2" charset="2"/>
              <a:buChar char="§"/>
            </a:pPr>
            <a:endParaRPr lang="sr-Latn-RS" sz="1800" u="sng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r-Latn-RS" sz="1800" u="sng" dirty="0" smtClean="0">
                <a:solidFill>
                  <a:srgbClr val="7030A0"/>
                </a:solidFill>
              </a:rPr>
              <a:t>TORCH dijagnoza</a:t>
            </a:r>
            <a:r>
              <a:rPr lang="sr-Latn-RS" sz="1800" dirty="0" smtClean="0">
                <a:solidFill>
                  <a:srgbClr val="7030A0"/>
                </a:solidFill>
              </a:rPr>
              <a:t>: </a:t>
            </a:r>
            <a:r>
              <a:rPr lang="sr-Latn-RS" sz="1800" dirty="0" smtClean="0"/>
              <a:t>krv trudnice, amnionska tečnost, krv iz pupčanika ploda..</a:t>
            </a:r>
          </a:p>
          <a:p>
            <a:pPr>
              <a:buFont typeface="Wingdings" panose="05000000000000000000" pitchFamily="2" charset="2"/>
              <a:buChar char="§"/>
            </a:pPr>
            <a:endParaRPr lang="sr-Latn-RS" sz="1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r-Latn-RS" sz="1800" dirty="0"/>
              <a:t> P</a:t>
            </a:r>
            <a:r>
              <a:rPr lang="sr-Latn-RS" sz="1800" dirty="0" smtClean="0"/>
              <a:t>otvrda infekcije – izolovanje uzročnika infekcije, prisustvo IgM ili IgG </a:t>
            </a:r>
          </a:p>
          <a:p>
            <a:pPr marL="109728" indent="0">
              <a:buNone/>
            </a:pPr>
            <a:r>
              <a:rPr lang="sr-Latn-RS" sz="1800" dirty="0"/>
              <a:t> </a:t>
            </a:r>
            <a:r>
              <a:rPr lang="sr-Latn-RS" sz="1800" dirty="0" smtClean="0"/>
              <a:t>                                                                                                         antitela.       </a:t>
            </a:r>
          </a:p>
          <a:p>
            <a:pPr>
              <a:buFontTx/>
              <a:buChar char="-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8783514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</TotalTime>
  <Words>1491</Words>
  <Application>Microsoft Office PowerPoint</Application>
  <PresentationFormat>On-screen Show (4:3)</PresentationFormat>
  <Paragraphs>233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Ne genetska oštećenja ploda  </vt:lpstr>
      <vt:lpstr>Kijematopatije</vt:lpstr>
      <vt:lpstr>Biološki teratogeni -virusi, bakterije, paraziti kao  uzročnici infekcija u trudnoći</vt:lpstr>
      <vt:lpstr>Rubeolarna embriopatija – izaziva je virus Rubelle</vt:lpstr>
      <vt:lpstr>PowerPoint Presentation</vt:lpstr>
      <vt:lpstr>PowerPoint Presentation</vt:lpstr>
      <vt:lpstr>Toksoplazmoza – izaziva je parazat Toxoplasma gondii</vt:lpstr>
      <vt:lpstr>PowerPoint Presentation</vt:lpstr>
      <vt:lpstr>TORCH analiza</vt:lpstr>
      <vt:lpstr>Hemijske supstance kao teratogeni  – lekovi, alkohol, narkotici</vt:lpstr>
      <vt:lpstr>    Talidomidska embriopatija    </vt:lpstr>
      <vt:lpstr>Alkoholni fetalni sindrom</vt:lpstr>
      <vt:lpstr>PowerPoint Presentation</vt:lpstr>
      <vt:lpstr>Fizički faktori kao teratogeni –zračenja (atmosfera, nuklerana zračenja, rendgen zračenja)</vt:lpstr>
      <vt:lpstr>Fetopatije </vt:lpstr>
      <vt:lpstr>Krvne grupe</vt:lpstr>
      <vt:lpstr>PowerPoint Presentation</vt:lpstr>
      <vt:lpstr>Rh izoimunizacija  Hemolitička bolest novorođenčeta (HBN)</vt:lpstr>
      <vt:lpstr>Hipoksično – ishemična encefalopatija (HIE)</vt:lpstr>
      <vt:lpstr>PowerPoint Presentation</vt:lpstr>
      <vt:lpstr>Novorođenče - neonatus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Kijematogeneza i kijematopatije</dc:title>
  <dc:creator>Korisnik</dc:creator>
  <cp:lastModifiedBy>Windows User</cp:lastModifiedBy>
  <cp:revision>114</cp:revision>
  <dcterms:created xsi:type="dcterms:W3CDTF">2016-03-29T06:04:27Z</dcterms:created>
  <dcterms:modified xsi:type="dcterms:W3CDTF">2023-05-25T08:21:54Z</dcterms:modified>
</cp:coreProperties>
</file>